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7"/>
  </p:notesMasterIdLst>
  <p:sldIdLst>
    <p:sldId id="648" r:id="rId2"/>
    <p:sldId id="733" r:id="rId3"/>
    <p:sldId id="800" r:id="rId4"/>
    <p:sldId id="799" r:id="rId5"/>
    <p:sldId id="770" r:id="rId6"/>
    <p:sldId id="768" r:id="rId7"/>
    <p:sldId id="771" r:id="rId8"/>
    <p:sldId id="769" r:id="rId9"/>
    <p:sldId id="795" r:id="rId10"/>
    <p:sldId id="749" r:id="rId11"/>
    <p:sldId id="753" r:id="rId12"/>
    <p:sldId id="796" r:id="rId13"/>
    <p:sldId id="751" r:id="rId14"/>
    <p:sldId id="755" r:id="rId15"/>
    <p:sldId id="756" r:id="rId16"/>
    <p:sldId id="774" r:id="rId17"/>
    <p:sldId id="775" r:id="rId18"/>
    <p:sldId id="776" r:id="rId19"/>
    <p:sldId id="779" r:id="rId20"/>
    <p:sldId id="777" r:id="rId21"/>
    <p:sldId id="780" r:id="rId22"/>
    <p:sldId id="778" r:id="rId23"/>
    <p:sldId id="781" r:id="rId24"/>
    <p:sldId id="782" r:id="rId25"/>
    <p:sldId id="783" r:id="rId26"/>
    <p:sldId id="784" r:id="rId27"/>
    <p:sldId id="785" r:id="rId28"/>
    <p:sldId id="786" r:id="rId29"/>
    <p:sldId id="787" r:id="rId30"/>
    <p:sldId id="788" r:id="rId31"/>
    <p:sldId id="797" r:id="rId32"/>
    <p:sldId id="793" r:id="rId33"/>
    <p:sldId id="789" r:id="rId34"/>
    <p:sldId id="790" r:id="rId35"/>
    <p:sldId id="79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618" autoAdjust="0"/>
    <p:restoredTop sz="94660"/>
  </p:normalViewPr>
  <p:slideViewPr>
    <p:cSldViewPr>
      <p:cViewPr>
        <p:scale>
          <a:sx n="100" d="100"/>
          <a:sy n="100" d="100"/>
        </p:scale>
        <p:origin x="-390" y="6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0E29F-20D3-4016-ABE4-A4CF3BFACB6E}" type="datetimeFigureOut">
              <a:rPr lang="en-US" smtClean="0"/>
              <a:pPr/>
              <a:t>5/15/2021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A0441-5A10-4C2A-993A-8D3FB57AE1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a:t>
            </a:fld>
            <a:endParaRPr lang="en-IN" altLang="en-US"/>
          </a:p>
        </p:txBody>
      </p:sp>
    </p:spTree>
    <p:extLst>
      <p:ext uri="{BB962C8B-B14F-4D97-AF65-F5344CB8AC3E}">
        <p14:creationId xmlns="" xmlns:p14="http://schemas.microsoft.com/office/powerpoint/2010/main" val="1329886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10</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11</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12</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13</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14</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15</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16</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17</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18</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19</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20</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21</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22</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23</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24</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25</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26</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27</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28</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29</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30</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31</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32</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33</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34</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4</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6</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7</a:t>
            </a:fld>
            <a:endParaRPr lang="en-IN" altLang="en-US"/>
          </a:p>
        </p:txBody>
      </p:sp>
    </p:spTree>
    <p:extLst>
      <p:ext uri="{BB962C8B-B14F-4D97-AF65-F5344CB8AC3E}">
        <p14:creationId xmlns:p14="http://schemas.microsoft.com/office/powerpoint/2010/main" xmlns="" val="1329886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8</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9</a:t>
            </a:fld>
            <a:endParaRPr lang="en-IN" altLang="en-US"/>
          </a:p>
        </p:txBody>
      </p:sp>
    </p:spTree>
    <p:extLst>
      <p:ext uri="{BB962C8B-B14F-4D97-AF65-F5344CB8AC3E}">
        <p14:creationId xmlns="" xmlns:p14="http://schemas.microsoft.com/office/powerpoint/2010/main" val="117870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5/15/2021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5/15/2021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A614C0-BBCD-4D6D-9A2A-B9D8C04BAA2C}" type="datetimeFigureOut">
              <a:rPr lang="en-US" smtClean="0"/>
              <a:pPr/>
              <a:t>5/15/2021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A614C0-BBCD-4D6D-9A2A-B9D8C04BAA2C}" type="datetimeFigureOut">
              <a:rPr lang="en-US" smtClean="0"/>
              <a:pPr/>
              <a:t>5/15/2021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A614C0-BBCD-4D6D-9A2A-B9D8C04BAA2C}" type="datetimeFigureOut">
              <a:rPr lang="en-US" smtClean="0"/>
              <a:pPr/>
              <a:t>5/15/2021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A614C0-BBCD-4D6D-9A2A-B9D8C04BAA2C}" type="datetimeFigureOut">
              <a:rPr lang="en-US" smtClean="0"/>
              <a:pPr/>
              <a:t>5/15/2021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614C0-BBCD-4D6D-9A2A-B9D8C04BAA2C}" type="datetimeFigureOut">
              <a:rPr lang="en-US" smtClean="0"/>
              <a:pPr/>
              <a:t>5/15/2021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A614C0-BBCD-4D6D-9A2A-B9D8C04BAA2C}" type="datetimeFigureOut">
              <a:rPr lang="en-US" smtClean="0"/>
              <a:pPr/>
              <a:t>5/15/2021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BA614C0-BBCD-4D6D-9A2A-B9D8C04BAA2C}" type="datetimeFigureOut">
              <a:rPr lang="en-US" smtClean="0"/>
              <a:pPr/>
              <a:t>5/15/2021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240147A-B6AC-411F-B8A2-0558425380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BA614C0-BBCD-4D6D-9A2A-B9D8C04BAA2C}" type="datetimeFigureOut">
              <a:rPr lang="en-US" smtClean="0"/>
              <a:pPr/>
              <a:t>5/15/2021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240147A-B6AC-411F-B8A2-0558425380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mailto:shraff@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5800" y="1828800"/>
            <a:ext cx="8077200" cy="3100398"/>
          </a:xfrm>
        </p:spPr>
        <p:txBody>
          <a:bodyPr anchor="ctr">
            <a:normAutofit/>
          </a:bodyPr>
          <a:lstStyle/>
          <a:p>
            <a:pPr algn="ctr"/>
            <a:r>
              <a:rPr lang="en-US" sz="4400" dirty="0" smtClean="0">
                <a:solidFill>
                  <a:srgbClr val="FFFF00"/>
                </a:solidFill>
              </a:rPr>
              <a:t>DRAFTING &amp; REPRESENTATION</a:t>
            </a:r>
          </a:p>
          <a:p>
            <a:pPr algn="ctr"/>
            <a:r>
              <a:rPr lang="en-IN" sz="4400" dirty="0" smtClean="0">
                <a:solidFill>
                  <a:srgbClr val="FFFF00"/>
                </a:solidFill>
              </a:rPr>
              <a:t>GST</a:t>
            </a:r>
          </a:p>
          <a:p>
            <a:pPr algn="ctr"/>
            <a:endParaRPr lang="en-US" sz="4200" dirty="0" smtClean="0">
              <a:solidFill>
                <a:srgbClr val="FFFF00"/>
              </a:solidFill>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a:t>
            </a:fld>
            <a:endParaRPr lang="en-IN" altLang="en-US">
              <a:solidFill>
                <a:schemeClr val="bg1"/>
              </a:solidFill>
            </a:endParaRPr>
          </a:p>
        </p:txBody>
      </p:sp>
    </p:spTree>
    <p:extLst>
      <p:ext uri="{BB962C8B-B14F-4D97-AF65-F5344CB8AC3E}">
        <p14:creationId xmlns="" xmlns:p14="http://schemas.microsoft.com/office/powerpoint/2010/main" val="404965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dirty="0" smtClean="0">
                <a:latin typeface="Tahoma" pitchFamily="34" charset="0"/>
                <a:ea typeface="Tahoma" pitchFamily="34" charset="0"/>
                <a:cs typeface="Tahoma" pitchFamily="34" charset="0"/>
              </a:rPr>
              <a:t>DRAFTING REPLY TO THE SHOW CAUSE NOTICE</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a:spcAft>
                <a:spcPts val="600"/>
              </a:spcAft>
            </a:pPr>
            <a:r>
              <a:rPr lang="en-US" sz="2200" dirty="0" smtClean="0">
                <a:latin typeface="Tahoma" pitchFamily="34" charset="0"/>
                <a:ea typeface="Tahoma" pitchFamily="34" charset="0"/>
                <a:cs typeface="Tahoma" pitchFamily="34" charset="0"/>
              </a:rPr>
              <a:t>Address each of the allegations and provide evidence to support the contention. </a:t>
            </a:r>
            <a:r>
              <a:rPr lang="en-IN" sz="2200" dirty="0" smtClean="0">
                <a:latin typeface="Tahoma" pitchFamily="34" charset="0"/>
                <a:ea typeface="Tahoma" pitchFamily="34" charset="0"/>
                <a:cs typeface="Tahoma" pitchFamily="34" charset="0"/>
              </a:rPr>
              <a:t>Clear statement of acceptance or rejection, wholly or in part, of each </a:t>
            </a:r>
            <a:r>
              <a:rPr lang="en-IN" sz="2200" dirty="0" err="1" smtClean="0">
                <a:latin typeface="Tahoma" pitchFamily="34" charset="0"/>
                <a:ea typeface="Tahoma" pitchFamily="34" charset="0"/>
                <a:cs typeface="Tahoma" pitchFamily="34" charset="0"/>
              </a:rPr>
              <a:t>para</a:t>
            </a:r>
            <a:r>
              <a:rPr lang="en-IN" sz="2200" dirty="0" smtClean="0">
                <a:latin typeface="Tahoma" pitchFamily="34" charset="0"/>
                <a:ea typeface="Tahoma" pitchFamily="34" charset="0"/>
                <a:cs typeface="Tahoma" pitchFamily="34" charset="0"/>
              </a:rPr>
              <a:t>(s) forming the issues raised in the SCN.</a:t>
            </a:r>
            <a:endParaRPr lang="en-US" sz="2200" dirty="0" smtClean="0">
              <a:latin typeface="Tahoma" pitchFamily="34" charset="0"/>
              <a:ea typeface="Tahoma" pitchFamily="34" charset="0"/>
              <a:cs typeface="Tahoma" pitchFamily="34" charset="0"/>
            </a:endParaRPr>
          </a:p>
          <a:p>
            <a:pPr lvl="0">
              <a:spcAft>
                <a:spcPts val="600"/>
              </a:spcAft>
            </a:pPr>
            <a:r>
              <a:rPr lang="en-US" sz="2200" dirty="0" smtClean="0">
                <a:latin typeface="Tahoma" pitchFamily="34" charset="0"/>
                <a:ea typeface="Tahoma" pitchFamily="34" charset="0"/>
                <a:cs typeface="Tahoma" pitchFamily="34" charset="0"/>
              </a:rPr>
              <a:t>Address </a:t>
            </a:r>
            <a:r>
              <a:rPr lang="en-US" sz="2200" dirty="0" smtClean="0">
                <a:latin typeface="Tahoma" pitchFamily="34" charset="0"/>
                <a:ea typeface="Tahoma" pitchFamily="34" charset="0"/>
                <a:cs typeface="Tahoma" pitchFamily="34" charset="0"/>
              </a:rPr>
              <a:t>the limitation (if extended period is invoked) issue and provide sufficient supporting evidence to dispel the allegation and cite the relevant decisions</a:t>
            </a:r>
            <a:r>
              <a:rPr lang="en-US" sz="2200" dirty="0" smtClean="0">
                <a:latin typeface="Tahoma" pitchFamily="34" charset="0"/>
                <a:ea typeface="Tahoma" pitchFamily="34" charset="0"/>
                <a:cs typeface="Tahoma" pitchFamily="34" charset="0"/>
              </a:rPr>
              <a:t>.</a:t>
            </a:r>
          </a:p>
          <a:p>
            <a:pPr lvl="0">
              <a:spcAft>
                <a:spcPts val="600"/>
              </a:spcAft>
            </a:pPr>
            <a:r>
              <a:rPr lang="en-US" sz="2200" dirty="0" smtClean="0">
                <a:latin typeface="Tahoma" pitchFamily="34" charset="0"/>
                <a:ea typeface="Tahoma" pitchFamily="34" charset="0"/>
                <a:cs typeface="Tahoma" pitchFamily="34" charset="0"/>
              </a:rPr>
              <a:t>Reply </a:t>
            </a:r>
            <a:r>
              <a:rPr lang="en-US" sz="2200" dirty="0" smtClean="0">
                <a:latin typeface="Tahoma" pitchFamily="34" charset="0"/>
                <a:ea typeface="Tahoma" pitchFamily="34" charset="0"/>
                <a:cs typeface="Tahoma" pitchFamily="34" charset="0"/>
              </a:rPr>
              <a:t>to the proposals to impose penalty </a:t>
            </a:r>
            <a:r>
              <a:rPr lang="en-US" sz="2200" dirty="0" smtClean="0">
                <a:latin typeface="Tahoma" pitchFamily="34" charset="0"/>
                <a:ea typeface="Tahoma" pitchFamily="34" charset="0"/>
                <a:cs typeface="Tahoma" pitchFamily="34" charset="0"/>
              </a:rPr>
              <a:t>and interest and </a:t>
            </a:r>
            <a:r>
              <a:rPr lang="en-US" sz="2200" dirty="0" smtClean="0">
                <a:latin typeface="Tahoma" pitchFamily="34" charset="0"/>
                <a:ea typeface="Tahoma" pitchFamily="34" charset="0"/>
                <a:cs typeface="Tahoma" pitchFamily="34" charset="0"/>
              </a:rPr>
              <a:t>support the reply with decisions.</a:t>
            </a:r>
          </a:p>
          <a:p>
            <a:pPr lvl="0">
              <a:spcAft>
                <a:spcPts val="600"/>
              </a:spcAft>
            </a:pPr>
            <a:r>
              <a:rPr lang="en-IN" sz="2200" dirty="0" smtClean="0">
                <a:latin typeface="Tahoma" pitchFamily="34" charset="0"/>
                <a:ea typeface="Tahoma" pitchFamily="34" charset="0"/>
                <a:cs typeface="Tahoma" pitchFamily="34" charset="0"/>
              </a:rPr>
              <a:t>Alternative plea may also be made to rebut the issues raised in the SCN</a:t>
            </a:r>
            <a:endParaRPr lang="en-US" sz="2200" dirty="0" smtClean="0">
              <a:latin typeface="Tahoma" pitchFamily="34" charset="0"/>
              <a:ea typeface="Tahoma" pitchFamily="34" charset="0"/>
              <a:cs typeface="Tahoma" pitchFamily="34" charset="0"/>
            </a:endParaRPr>
          </a:p>
          <a:p>
            <a:pPr lvl="0">
              <a:spcAft>
                <a:spcPts val="600"/>
              </a:spcAft>
            </a:pPr>
            <a:r>
              <a:rPr lang="en-US" sz="2200" dirty="0" smtClean="0">
                <a:latin typeface="Tahoma" pitchFamily="34" charset="0"/>
                <a:ea typeface="Tahoma" pitchFamily="34" charset="0"/>
                <a:cs typeface="Tahoma" pitchFamily="34" charset="0"/>
              </a:rPr>
              <a:t>Prayer: The reply should be concluded with a prayer, which should be carefully drafted inter-alia to drop the proceedings and also to provide opportunity to explain the case during the course of hearing. </a:t>
            </a:r>
          </a:p>
          <a:p>
            <a:pPr lvl="0"/>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pPr>
              <a:buNone/>
            </a:pPr>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10</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lvl="0" algn="ctr"/>
            <a:r>
              <a:rPr lang="en-US" sz="3600" dirty="0" smtClean="0"/>
              <a:t>DO’S &amp; DON’TS</a:t>
            </a:r>
            <a:br>
              <a:rPr lang="en-US" sz="3600" dirty="0" smtClean="0"/>
            </a:br>
            <a:r>
              <a:rPr lang="en-US" sz="3600" dirty="0" smtClean="0"/>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lvl="0">
              <a:spcAft>
                <a:spcPts val="600"/>
              </a:spcAft>
            </a:pPr>
            <a:r>
              <a:rPr lang="en-US" sz="2400" dirty="0" smtClean="0">
                <a:latin typeface="Tahoma" pitchFamily="34" charset="0"/>
                <a:ea typeface="Tahoma" pitchFamily="34" charset="0"/>
                <a:cs typeface="Tahoma" pitchFamily="34" charset="0"/>
              </a:rPr>
              <a:t>Do not ‘cut and paste’ pleadings, draft afresh</a:t>
            </a:r>
          </a:p>
          <a:p>
            <a:pPr>
              <a:spcAft>
                <a:spcPts val="600"/>
              </a:spcAft>
            </a:pPr>
            <a:r>
              <a:rPr lang="en-US" sz="2400" dirty="0" smtClean="0">
                <a:latin typeface="Tahoma" pitchFamily="34" charset="0"/>
                <a:ea typeface="Tahoma" pitchFamily="34" charset="0"/>
                <a:cs typeface="Tahoma" pitchFamily="34" charset="0"/>
              </a:rPr>
              <a:t>Use additional enclosures to submit charts and pictorial presentation of relevant information /data. </a:t>
            </a:r>
          </a:p>
          <a:p>
            <a:pPr lvl="0">
              <a:spcAft>
                <a:spcPts val="600"/>
              </a:spcAft>
            </a:pPr>
            <a:r>
              <a:rPr lang="en-US" sz="2400" dirty="0" smtClean="0">
                <a:latin typeface="Tahoma" pitchFamily="34" charset="0"/>
                <a:ea typeface="Tahoma" pitchFamily="34" charset="0"/>
                <a:cs typeface="Tahoma" pitchFamily="34" charset="0"/>
              </a:rPr>
              <a:t>Often in the  eagerness to  supply information or to lay emphasis on the diligence exercised, </a:t>
            </a:r>
            <a:r>
              <a:rPr lang="en-US" sz="2400" dirty="0" err="1" smtClean="0">
                <a:latin typeface="Tahoma" pitchFamily="34" charset="0"/>
                <a:ea typeface="Tahoma" pitchFamily="34" charset="0"/>
                <a:cs typeface="Tahoma" pitchFamily="34" charset="0"/>
              </a:rPr>
              <a:t>assessees</a:t>
            </a:r>
            <a:r>
              <a:rPr lang="en-US" sz="2400" dirty="0" smtClean="0">
                <a:latin typeface="Tahoma" pitchFamily="34" charset="0"/>
                <a:ea typeface="Tahoma" pitchFamily="34" charset="0"/>
                <a:cs typeface="Tahoma" pitchFamily="34" charset="0"/>
              </a:rPr>
              <a:t> may volunteer to provide unwarranted information without any purpose being served.</a:t>
            </a:r>
          </a:p>
          <a:p>
            <a:pPr>
              <a:spcAft>
                <a:spcPts val="600"/>
              </a:spcAft>
            </a:pPr>
            <a:r>
              <a:rPr lang="en-IN" sz="2400" dirty="0" smtClean="0">
                <a:latin typeface="Tahoma" pitchFamily="34" charset="0"/>
                <a:ea typeface="Tahoma" pitchFamily="34" charset="0"/>
                <a:cs typeface="Tahoma" pitchFamily="34" charset="0"/>
              </a:rPr>
              <a:t>Ensure politeness in all communications with tax authorities.</a:t>
            </a:r>
          </a:p>
          <a:p>
            <a:pPr lvl="0">
              <a:spcAft>
                <a:spcPts val="600"/>
              </a:spcAft>
            </a:pPr>
            <a:r>
              <a:rPr lang="en-US" sz="2400" dirty="0" smtClean="0">
                <a:latin typeface="Tahoma" pitchFamily="34" charset="0"/>
                <a:ea typeface="Tahoma" pitchFamily="34" charset="0"/>
                <a:cs typeface="Tahoma" pitchFamily="34" charset="0"/>
              </a:rPr>
              <a:t>Before citing any judgment ensure that it has not been overruled. </a:t>
            </a:r>
          </a:p>
          <a:p>
            <a:pPr>
              <a:spcAft>
                <a:spcPts val="600"/>
              </a:spcAft>
            </a:pPr>
            <a:r>
              <a:rPr lang="en-US" sz="2400" dirty="0" smtClean="0">
                <a:latin typeface="Tahoma" pitchFamily="34" charset="0"/>
                <a:ea typeface="Tahoma" pitchFamily="34" charset="0"/>
                <a:cs typeface="Tahoma" pitchFamily="34" charset="0"/>
              </a:rPr>
              <a:t>Do not forget to do page numbering and preparing an index. </a:t>
            </a:r>
          </a:p>
          <a:p>
            <a:pPr>
              <a:spcAft>
                <a:spcPts val="600"/>
              </a:spcAft>
            </a:pPr>
            <a:r>
              <a:rPr lang="en-IN" sz="2400" dirty="0" smtClean="0">
                <a:latin typeface="Tahoma" pitchFamily="34" charset="0"/>
                <a:ea typeface="Tahoma" pitchFamily="34" charset="0"/>
                <a:cs typeface="Tahoma" pitchFamily="34" charset="0"/>
              </a:rPr>
              <a:t>Ensure that all enclosures and legible and submit typed copies if a document relied upon is not eligible. </a:t>
            </a:r>
            <a:endParaRPr lang="en-US" sz="2400" dirty="0" smtClean="0">
              <a:latin typeface="Tahoma" pitchFamily="34" charset="0"/>
              <a:ea typeface="Tahoma" pitchFamily="34" charset="0"/>
              <a:cs typeface="Tahoma" pitchFamily="34" charset="0"/>
            </a:endParaRPr>
          </a:p>
          <a:p>
            <a:pPr lvl="0"/>
            <a:endParaRPr lang="en-US" sz="1600" dirty="0" smtClean="0"/>
          </a:p>
          <a:p>
            <a:endParaRPr lang="en-US" sz="1600" dirty="0" smtClean="0"/>
          </a:p>
          <a:p>
            <a:pPr lvl="0"/>
            <a:endParaRPr lang="en-US" sz="1600" dirty="0" smtClean="0"/>
          </a:p>
          <a:p>
            <a:endParaRPr lang="en-US" sz="1600" dirty="0" smtClean="0">
              <a:latin typeface="Tahoma" pitchFamily="34" charset="0"/>
              <a:ea typeface="Tahoma" pitchFamily="34" charset="0"/>
              <a:cs typeface="Tahoma" pitchFamily="34" charset="0"/>
            </a:endParaRPr>
          </a:p>
          <a:p>
            <a:pPr lvl="0"/>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pPr>
              <a:buNone/>
            </a:pPr>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11</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lvl="0" algn="ctr"/>
            <a:r>
              <a:rPr lang="en-US" sz="3600" dirty="0" smtClean="0"/>
              <a:t>DO’S &amp; DON’TS</a:t>
            </a:r>
            <a:br>
              <a:rPr lang="en-US" sz="3600" dirty="0" smtClean="0"/>
            </a:br>
            <a:r>
              <a:rPr lang="en-US" sz="3600" dirty="0" smtClean="0"/>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a:spcAft>
                <a:spcPts val="600"/>
              </a:spcAft>
            </a:pPr>
            <a:r>
              <a:rPr lang="en-US" sz="2300" dirty="0" smtClean="0">
                <a:latin typeface="Tahoma" pitchFamily="34" charset="0"/>
                <a:ea typeface="Tahoma" pitchFamily="34" charset="0"/>
                <a:cs typeface="Tahoma" pitchFamily="34" charset="0"/>
              </a:rPr>
              <a:t>However much the order passed may cause grief to the </a:t>
            </a:r>
            <a:r>
              <a:rPr lang="en-US" sz="2300" dirty="0" err="1" smtClean="0">
                <a:latin typeface="Tahoma" pitchFamily="34" charset="0"/>
                <a:ea typeface="Tahoma" pitchFamily="34" charset="0"/>
                <a:cs typeface="Tahoma" pitchFamily="34" charset="0"/>
              </a:rPr>
              <a:t>assessee</a:t>
            </a:r>
            <a:r>
              <a:rPr lang="en-US" sz="2300" dirty="0" smtClean="0">
                <a:latin typeface="Tahoma" pitchFamily="34" charset="0"/>
                <a:ea typeface="Tahoma" pitchFamily="34" charset="0"/>
                <a:cs typeface="Tahoma" pitchFamily="34" charset="0"/>
              </a:rPr>
              <a:t>, there is no justification for making caustic remarks against the said authority in appellate submissions. </a:t>
            </a:r>
          </a:p>
          <a:p>
            <a:pPr>
              <a:spcAft>
                <a:spcPts val="600"/>
              </a:spcAft>
            </a:pPr>
            <a:r>
              <a:rPr lang="en-US" sz="2300" dirty="0" smtClean="0">
                <a:latin typeface="Tahoma" pitchFamily="34" charset="0"/>
                <a:ea typeface="Tahoma" pitchFamily="34" charset="0"/>
                <a:cs typeface="Tahoma" pitchFamily="34" charset="0"/>
              </a:rPr>
              <a:t>Similar matters may be prayed to the adjudicating authority/appellate authority to be clubbed for hearing. </a:t>
            </a:r>
          </a:p>
          <a:p>
            <a:pPr lvl="0">
              <a:spcAft>
                <a:spcPts val="600"/>
              </a:spcAft>
            </a:pPr>
            <a:r>
              <a:rPr lang="en-IN" sz="2300" dirty="0" smtClean="0">
                <a:latin typeface="Tahoma" pitchFamily="34" charset="0"/>
                <a:ea typeface="Tahoma" pitchFamily="34" charset="0"/>
                <a:cs typeface="Tahoma" pitchFamily="34" charset="0"/>
              </a:rPr>
              <a:t>Obtain written mandate for all representational engagements with specific reference to the period of dispute or notice.</a:t>
            </a:r>
          </a:p>
          <a:p>
            <a:pPr>
              <a:spcAft>
                <a:spcPts val="600"/>
              </a:spcAft>
            </a:pPr>
            <a:r>
              <a:rPr lang="en-US" sz="2300" dirty="0" smtClean="0">
                <a:latin typeface="Tahoma" pitchFamily="34" charset="0"/>
                <a:ea typeface="Tahoma" pitchFamily="34" charset="0"/>
                <a:cs typeface="Tahoma" pitchFamily="34" charset="0"/>
              </a:rPr>
              <a:t>Develop </a:t>
            </a:r>
            <a:r>
              <a:rPr lang="en-US" sz="2300" dirty="0" smtClean="0">
                <a:latin typeface="Tahoma" pitchFamily="34" charset="0"/>
                <a:ea typeface="Tahoma" pitchFamily="34" charset="0"/>
                <a:cs typeface="Tahoma" pitchFamily="34" charset="0"/>
              </a:rPr>
              <a:t>and maintain a good library in the office. Subscribe to more than one law journal for reference including electronic versions</a:t>
            </a:r>
            <a:r>
              <a:rPr lang="en-US" sz="2300" dirty="0" smtClean="0">
                <a:latin typeface="Tahoma" pitchFamily="34" charset="0"/>
                <a:ea typeface="Tahoma" pitchFamily="34" charset="0"/>
                <a:cs typeface="Tahoma" pitchFamily="34" charset="0"/>
              </a:rPr>
              <a:t>.</a:t>
            </a:r>
          </a:p>
          <a:p>
            <a:pPr>
              <a:spcAft>
                <a:spcPts val="600"/>
              </a:spcAft>
            </a:pPr>
            <a:r>
              <a:rPr lang="en-US" sz="2300" dirty="0" smtClean="0">
                <a:latin typeface="Tahoma" pitchFamily="34" charset="0"/>
                <a:ea typeface="Tahoma" pitchFamily="34" charset="0"/>
                <a:cs typeface="Tahoma" pitchFamily="34" charset="0"/>
              </a:rPr>
              <a:t>As a practitioner, do not discard books / publications of Act and Rules when the next year’s publications are notified. In representation matters, reference is to be  made  to the law as it then was and not as on the date of current proceedings.</a:t>
            </a:r>
            <a:endParaRPr lang="en-US" sz="2300" dirty="0" smtClean="0">
              <a:latin typeface="Tahoma" pitchFamily="34" charset="0"/>
              <a:ea typeface="Tahoma" pitchFamily="34" charset="0"/>
              <a:cs typeface="Tahoma" pitchFamily="34" charset="0"/>
            </a:endParaRPr>
          </a:p>
          <a:p>
            <a:pPr lvl="0"/>
            <a:endParaRPr lang="en-US" sz="1600" dirty="0" smtClean="0"/>
          </a:p>
          <a:p>
            <a:endParaRPr lang="en-US" sz="1600" dirty="0" smtClean="0"/>
          </a:p>
          <a:p>
            <a:pPr lvl="0"/>
            <a:endParaRPr lang="en-US" sz="1600" dirty="0" smtClean="0"/>
          </a:p>
          <a:p>
            <a:endParaRPr lang="en-US" sz="1600" dirty="0" smtClean="0">
              <a:latin typeface="Tahoma" pitchFamily="34" charset="0"/>
              <a:ea typeface="Tahoma" pitchFamily="34" charset="0"/>
              <a:cs typeface="Tahoma" pitchFamily="34" charset="0"/>
            </a:endParaRPr>
          </a:p>
          <a:p>
            <a:pPr lvl="0"/>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pPr>
              <a:buNone/>
            </a:pPr>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12</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dirty="0" smtClean="0"/>
              <a:t>DUTIES/POWERS OF ADJUDICATING AUTHORITY</a:t>
            </a:r>
            <a:br>
              <a:rPr lang="en-US" sz="3600" dirty="0" smtClean="0"/>
            </a:br>
            <a:r>
              <a:rPr lang="en-US" sz="3600" dirty="0" smtClean="0"/>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a:spcAft>
                <a:spcPts val="600"/>
              </a:spcAft>
            </a:pPr>
            <a:r>
              <a:rPr lang="en-US" sz="2400" dirty="0" smtClean="0">
                <a:latin typeface="Tahoma" pitchFamily="34" charset="0"/>
                <a:ea typeface="Tahoma" pitchFamily="34" charset="0"/>
                <a:cs typeface="Tahoma" pitchFamily="34" charset="0"/>
              </a:rPr>
              <a:t>The adjudicating authority exercises quasi-judicial powers and is expected to act in a fair manner while conducting adjudication proceedings. He is supposed to grant a reasonable opportunity of being heard to the noticee.  </a:t>
            </a:r>
          </a:p>
          <a:p>
            <a:pPr>
              <a:spcAft>
                <a:spcPts val="600"/>
              </a:spcAft>
            </a:pPr>
            <a:r>
              <a:rPr lang="en-US" sz="2400" dirty="0" smtClean="0">
                <a:latin typeface="Tahoma" pitchFamily="34" charset="0"/>
                <a:ea typeface="Tahoma" pitchFamily="34" charset="0"/>
                <a:cs typeface="Tahoma" pitchFamily="34" charset="0"/>
              </a:rPr>
              <a:t>The adjudicating authority allows cross-examination of witnesses, if requested, by the noticee. </a:t>
            </a:r>
          </a:p>
          <a:p>
            <a:pPr>
              <a:spcAft>
                <a:spcPts val="600"/>
              </a:spcAft>
            </a:pPr>
            <a:r>
              <a:rPr lang="en-US" sz="2400" dirty="0" smtClean="0">
                <a:latin typeface="Tahoma" pitchFamily="34" charset="0"/>
                <a:ea typeface="Tahoma" pitchFamily="34" charset="0"/>
                <a:cs typeface="Tahoma" pitchFamily="34" charset="0"/>
              </a:rPr>
              <a:t>The adjudicator is expected to consider the facts, allegations, submissions and evidence in a holistic manner and pass a speaking order. </a:t>
            </a:r>
          </a:p>
          <a:p>
            <a:pPr>
              <a:spcAft>
                <a:spcPts val="600"/>
              </a:spcAft>
            </a:pPr>
            <a:r>
              <a:rPr lang="en-US" sz="2400" dirty="0" smtClean="0">
                <a:latin typeface="Tahoma" pitchFamily="34" charset="0"/>
                <a:ea typeface="Tahoma" pitchFamily="34" charset="0"/>
                <a:cs typeface="Tahoma" pitchFamily="34" charset="0"/>
              </a:rPr>
              <a:t>The adjudicating authority cannot proceed beyond the parameters of the allegations leveled in the notice and </a:t>
            </a:r>
            <a:r>
              <a:rPr lang="en-US" sz="2400" dirty="0" err="1" smtClean="0">
                <a:latin typeface="Tahoma" pitchFamily="34" charset="0"/>
                <a:ea typeface="Tahoma" pitchFamily="34" charset="0"/>
                <a:cs typeface="Tahoma" pitchFamily="34" charset="0"/>
              </a:rPr>
              <a:t>makeout</a:t>
            </a:r>
            <a:r>
              <a:rPr lang="en-US" sz="2400" dirty="0" smtClean="0">
                <a:latin typeface="Tahoma" pitchFamily="34" charset="0"/>
                <a:ea typeface="Tahoma" pitchFamily="34" charset="0"/>
                <a:cs typeface="Tahoma" pitchFamily="34" charset="0"/>
              </a:rPr>
              <a:t> a new case against the noticee.</a:t>
            </a:r>
          </a:p>
          <a:p>
            <a:pPr>
              <a:spcAft>
                <a:spcPts val="600"/>
              </a:spcAft>
              <a:buNone/>
            </a:pPr>
            <a:endParaRPr lang="en-US" sz="1800" dirty="0" smtClean="0">
              <a:latin typeface="Tahoma" pitchFamily="34" charset="0"/>
              <a:ea typeface="Tahoma" pitchFamily="34" charset="0"/>
              <a:cs typeface="Tahoma" pitchFamily="34" charset="0"/>
            </a:endParaRPr>
          </a:p>
          <a:p>
            <a:pPr lvl="0"/>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pPr>
              <a:buNone/>
            </a:pPr>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13</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b="0" dirty="0" smtClean="0"/>
              <a:t>REPRESENTATION </a:t>
            </a:r>
            <a:r>
              <a:rPr lang="en-US" sz="3600" dirty="0" smtClean="0"/>
              <a:t/>
            </a:r>
            <a:br>
              <a:rPr lang="en-US" sz="3600" dirty="0" smtClean="0"/>
            </a:br>
            <a:r>
              <a:rPr lang="en-US" sz="3600" dirty="0" smtClean="0"/>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lvl="0">
              <a:spcAft>
                <a:spcPts val="300"/>
              </a:spcAft>
            </a:pPr>
            <a:r>
              <a:rPr lang="en-US" sz="2300" dirty="0" smtClean="0">
                <a:latin typeface="Tahoma" pitchFamily="34" charset="0"/>
                <a:ea typeface="Tahoma" pitchFamily="34" charset="0"/>
                <a:cs typeface="Tahoma" pitchFamily="34" charset="0"/>
              </a:rPr>
              <a:t>Prepare short notes that would help you while appearing before the adjudicating authority/ appellate authority. </a:t>
            </a:r>
          </a:p>
          <a:p>
            <a:pPr>
              <a:spcAft>
                <a:spcPts val="300"/>
              </a:spcAft>
            </a:pPr>
            <a:r>
              <a:rPr lang="en-US" sz="2300" dirty="0" smtClean="0">
                <a:latin typeface="Tahoma" pitchFamily="34" charset="0"/>
                <a:ea typeface="Tahoma" pitchFamily="34" charset="0"/>
                <a:cs typeface="Tahoma" pitchFamily="34" charset="0"/>
              </a:rPr>
              <a:t>Start with your hearing by stating the matter in brief. </a:t>
            </a:r>
          </a:p>
          <a:p>
            <a:pPr>
              <a:spcAft>
                <a:spcPts val="300"/>
              </a:spcAft>
            </a:pPr>
            <a:r>
              <a:rPr lang="en-US" sz="2300" dirty="0" smtClean="0">
                <a:latin typeface="Tahoma" pitchFamily="34" charset="0"/>
                <a:ea typeface="Tahoma" pitchFamily="34" charset="0"/>
                <a:cs typeface="Tahoma" pitchFamily="34" charset="0"/>
              </a:rPr>
              <a:t>Very often adjudicating authorities ask questions. It is important to satisfactorily address the question raised and not to launch a counter question or debate over it.</a:t>
            </a:r>
          </a:p>
          <a:p>
            <a:pPr>
              <a:spcAft>
                <a:spcPts val="300"/>
              </a:spcAft>
            </a:pPr>
            <a:r>
              <a:rPr lang="en-US" sz="2300" dirty="0" smtClean="0">
                <a:latin typeface="Tahoma" pitchFamily="34" charset="0"/>
                <a:ea typeface="Tahoma" pitchFamily="34" charset="0"/>
                <a:cs typeface="Tahoma" pitchFamily="34" charset="0"/>
              </a:rPr>
              <a:t>Prepare a summary / written submission which will help them know about the entire case in about 3-4 pages.  </a:t>
            </a:r>
          </a:p>
          <a:p>
            <a:pPr>
              <a:spcAft>
                <a:spcPts val="300"/>
              </a:spcAft>
            </a:pPr>
            <a:r>
              <a:rPr lang="en-US" sz="2300" dirty="0" smtClean="0">
                <a:latin typeface="Tahoma" pitchFamily="34" charset="0"/>
                <a:ea typeface="Tahoma" pitchFamily="34" charset="0"/>
                <a:cs typeface="Tahoma" pitchFamily="34" charset="0"/>
              </a:rPr>
              <a:t>Speak slowly, softly and clearly. A calm and deliberate voice will exude more confidence and command more attention in the room than a frenetic one.</a:t>
            </a:r>
          </a:p>
          <a:p>
            <a:pPr>
              <a:spcAft>
                <a:spcPts val="300"/>
              </a:spcAft>
            </a:pPr>
            <a:r>
              <a:rPr lang="en-IN" sz="2300" dirty="0" smtClean="0">
                <a:latin typeface="Tahoma" pitchFamily="34" charset="0"/>
                <a:ea typeface="Tahoma" pitchFamily="34" charset="0"/>
                <a:cs typeface="Tahoma" pitchFamily="34" charset="0"/>
              </a:rPr>
              <a:t>Close with summary of your arguments. </a:t>
            </a:r>
            <a:endParaRPr lang="en-US" sz="2300" dirty="0" smtClean="0">
              <a:latin typeface="Tahoma" pitchFamily="34" charset="0"/>
              <a:ea typeface="Tahoma" pitchFamily="34" charset="0"/>
              <a:cs typeface="Tahoma" pitchFamily="34" charset="0"/>
            </a:endParaRPr>
          </a:p>
          <a:p>
            <a:pPr lvl="0">
              <a:spcAft>
                <a:spcPts val="300"/>
              </a:spcAft>
            </a:pPr>
            <a:r>
              <a:rPr lang="en-US" sz="2300" dirty="0" smtClean="0">
                <a:latin typeface="Tahoma" pitchFamily="34" charset="0"/>
                <a:ea typeface="Tahoma" pitchFamily="34" charset="0"/>
                <a:cs typeface="Tahoma" pitchFamily="34" charset="0"/>
              </a:rPr>
              <a:t>Observe and watch how others are arguing and presenting their case by sitting in a Tribunal proceedings. Obtain link. </a:t>
            </a:r>
          </a:p>
          <a:p>
            <a:pPr>
              <a:spcAft>
                <a:spcPts val="300"/>
              </a:spcAft>
            </a:pPr>
            <a:endParaRPr lang="en-US" sz="2200" dirty="0" smtClean="0">
              <a:latin typeface="Tahoma" pitchFamily="34" charset="0"/>
              <a:ea typeface="Tahoma" pitchFamily="34" charset="0"/>
              <a:cs typeface="Tahoma" pitchFamily="34" charset="0"/>
            </a:endParaRPr>
          </a:p>
          <a:p>
            <a:pPr>
              <a:spcAft>
                <a:spcPts val="300"/>
              </a:spcAft>
              <a:buNone/>
            </a:pPr>
            <a:r>
              <a:rPr lang="en-US" sz="1520" dirty="0" smtClean="0">
                <a:latin typeface="Tahoma" pitchFamily="34" charset="0"/>
                <a:ea typeface="Tahoma" pitchFamily="34" charset="0"/>
                <a:cs typeface="Tahoma" pitchFamily="34" charset="0"/>
              </a:rPr>
              <a:t> </a:t>
            </a:r>
          </a:p>
          <a:p>
            <a:pPr lvl="0"/>
            <a:endParaRPr lang="en-US" sz="1600" dirty="0" smtClean="0"/>
          </a:p>
          <a:p>
            <a:endParaRPr lang="en-US" sz="1600" dirty="0" smtClean="0"/>
          </a:p>
          <a:p>
            <a:pPr lvl="0"/>
            <a:endParaRPr lang="en-US" sz="1600" dirty="0" smtClean="0"/>
          </a:p>
          <a:p>
            <a:endParaRPr lang="en-US" sz="1600" dirty="0" smtClean="0"/>
          </a:p>
          <a:p>
            <a:pPr lvl="0"/>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pPr>
              <a:buNone/>
            </a:pPr>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14</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b="0" dirty="0" smtClean="0"/>
              <a:t>REPRESENTATION </a:t>
            </a:r>
            <a:r>
              <a:rPr lang="en-US" sz="3600" dirty="0" smtClean="0"/>
              <a:t/>
            </a:r>
            <a:br>
              <a:rPr lang="en-US" sz="3600" dirty="0" smtClean="0"/>
            </a:br>
            <a:r>
              <a:rPr lang="en-US" sz="3600" dirty="0" smtClean="0"/>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a:spcAft>
                <a:spcPts val="600"/>
              </a:spcAft>
            </a:pPr>
            <a:r>
              <a:rPr lang="en-US" sz="2300" dirty="0" smtClean="0">
                <a:latin typeface="Tahoma" pitchFamily="34" charset="0"/>
                <a:ea typeface="Tahoma" pitchFamily="34" charset="0"/>
                <a:cs typeface="Tahoma" pitchFamily="34" charset="0"/>
              </a:rPr>
              <a:t>A compilation of statutory provisions, circulars and case laws which you wish to rely upon with proper indexation should be handed over.</a:t>
            </a:r>
          </a:p>
          <a:p>
            <a:pPr marL="438912" lvl="1" indent="-320040">
              <a:spcBef>
                <a:spcPts val="0"/>
              </a:spcBef>
              <a:spcAft>
                <a:spcPts val="600"/>
              </a:spcAft>
              <a:buClr>
                <a:schemeClr val="accent1"/>
              </a:buClr>
              <a:buSzPct val="80000"/>
              <a:buFont typeface="Wingdings 2"/>
              <a:buChar char=""/>
            </a:pPr>
            <a:r>
              <a:rPr lang="en-US" sz="2300" dirty="0" smtClean="0">
                <a:latin typeface="Tahoma" pitchFamily="34" charset="0"/>
                <a:ea typeface="Tahoma" pitchFamily="34" charset="0"/>
                <a:cs typeface="Tahoma" pitchFamily="34" charset="0"/>
              </a:rPr>
              <a:t>Do not rely on head-notes of judgments. Refer to relevant </a:t>
            </a:r>
            <a:r>
              <a:rPr lang="en-US" sz="2300" dirty="0" err="1" smtClean="0">
                <a:latin typeface="Tahoma" pitchFamily="34" charset="0"/>
                <a:ea typeface="Tahoma" pitchFamily="34" charset="0"/>
                <a:cs typeface="Tahoma" pitchFamily="34" charset="0"/>
              </a:rPr>
              <a:t>para</a:t>
            </a:r>
            <a:r>
              <a:rPr lang="en-US" sz="2300" dirty="0" smtClean="0">
                <a:latin typeface="Tahoma" pitchFamily="34" charset="0"/>
                <a:ea typeface="Tahoma" pitchFamily="34" charset="0"/>
                <a:cs typeface="Tahoma" pitchFamily="34" charset="0"/>
              </a:rPr>
              <a:t>. </a:t>
            </a:r>
          </a:p>
          <a:p>
            <a:pPr marL="438912" lvl="1" indent="-320040">
              <a:spcBef>
                <a:spcPts val="0"/>
              </a:spcBef>
              <a:spcAft>
                <a:spcPts val="600"/>
              </a:spcAft>
              <a:buClr>
                <a:schemeClr val="accent1"/>
              </a:buClr>
              <a:buSzPct val="80000"/>
              <a:buFont typeface="Wingdings 2"/>
              <a:buChar char=""/>
            </a:pPr>
            <a:r>
              <a:rPr lang="en-US" sz="2300" dirty="0" smtClean="0">
                <a:latin typeface="Tahoma" pitchFamily="34" charset="0"/>
                <a:ea typeface="Tahoma" pitchFamily="34" charset="0"/>
                <a:cs typeface="Tahoma" pitchFamily="34" charset="0"/>
              </a:rPr>
              <a:t>It  is necessary to read the summary of the record of personal appearance and sign the same as token of acknowledgment. It would be important to carry a copy of the same and retain as record of adjudicating proceedings. The same may be relevant in future proceedings of the matter. In case there is a need to file further submissions/evidence in the light of the discussions during the hearing, then leave of the authority should be sought to file it within the agreed time. </a:t>
            </a:r>
          </a:p>
          <a:p>
            <a:pPr marL="438912" lvl="1" indent="-320040">
              <a:spcBef>
                <a:spcPts val="0"/>
              </a:spcBef>
              <a:spcAft>
                <a:spcPts val="600"/>
              </a:spcAft>
              <a:buClr>
                <a:schemeClr val="accent1"/>
              </a:buClr>
              <a:buSzPct val="80000"/>
              <a:buFont typeface="Wingdings 2"/>
              <a:buChar char=""/>
            </a:pPr>
            <a:r>
              <a:rPr lang="en-US" sz="2300" dirty="0" smtClean="0">
                <a:latin typeface="Tahoma" pitchFamily="34" charset="0"/>
                <a:ea typeface="Tahoma" pitchFamily="34" charset="0"/>
                <a:cs typeface="Tahoma" pitchFamily="34" charset="0"/>
              </a:rPr>
              <a:t>Do  carry standard form of ‘power of attorney’. </a:t>
            </a:r>
          </a:p>
          <a:p>
            <a:pPr marL="438912" lvl="1" indent="-320040">
              <a:spcBef>
                <a:spcPts val="0"/>
              </a:spcBef>
              <a:spcAft>
                <a:spcPts val="600"/>
              </a:spcAft>
              <a:buClr>
                <a:schemeClr val="accent1"/>
              </a:buClr>
              <a:buSzPct val="80000"/>
              <a:buFont typeface="Wingdings 2"/>
              <a:buChar char=""/>
            </a:pPr>
            <a:r>
              <a:rPr lang="en-IN" sz="2300" dirty="0" smtClean="0">
                <a:latin typeface="Tahoma" pitchFamily="34" charset="0"/>
                <a:ea typeface="Tahoma" pitchFamily="34" charset="0"/>
                <a:cs typeface="Tahoma" pitchFamily="34" charset="0"/>
              </a:rPr>
              <a:t>Align representation according to the situation. </a:t>
            </a:r>
          </a:p>
          <a:p>
            <a:pPr marL="438912" lvl="1" indent="-320040">
              <a:spcBef>
                <a:spcPts val="0"/>
              </a:spcBef>
              <a:spcAft>
                <a:spcPts val="600"/>
              </a:spcAft>
              <a:buClr>
                <a:schemeClr val="accent1"/>
              </a:buClr>
              <a:buSzPct val="80000"/>
              <a:buFont typeface="Wingdings 2"/>
              <a:buChar char=""/>
            </a:pPr>
            <a:endParaRPr lang="en-IN" sz="1570" dirty="0" smtClean="0">
              <a:latin typeface="Tahoma" pitchFamily="34" charset="0"/>
              <a:ea typeface="Tahoma" pitchFamily="34" charset="0"/>
              <a:cs typeface="Tahoma" pitchFamily="34" charset="0"/>
            </a:endParaRPr>
          </a:p>
          <a:p>
            <a:pPr marL="438912" lvl="1" indent="-320040">
              <a:spcBef>
                <a:spcPts val="0"/>
              </a:spcBef>
              <a:buClr>
                <a:schemeClr val="accent1"/>
              </a:buClr>
              <a:buSzPct val="80000"/>
              <a:buFont typeface="Wingdings 2"/>
              <a:buChar char=""/>
            </a:pPr>
            <a:endParaRPr lang="en-US" sz="1570" dirty="0" smtClean="0">
              <a:latin typeface="Tahoma" pitchFamily="34" charset="0"/>
              <a:ea typeface="Tahoma" pitchFamily="34" charset="0"/>
              <a:cs typeface="Tahoma" pitchFamily="34" charset="0"/>
            </a:endParaRPr>
          </a:p>
          <a:p>
            <a:pPr marL="438912" lvl="1" indent="-320040">
              <a:spcBef>
                <a:spcPts val="0"/>
              </a:spcBef>
              <a:buClr>
                <a:schemeClr val="accent1"/>
              </a:buClr>
              <a:buSzPct val="80000"/>
              <a:buFont typeface="Wingdings 2"/>
              <a:buChar char=""/>
            </a:pPr>
            <a:endParaRPr lang="en-US" sz="1570" dirty="0" smtClean="0">
              <a:latin typeface="Tahoma" pitchFamily="34" charset="0"/>
              <a:ea typeface="Tahoma" pitchFamily="34" charset="0"/>
              <a:cs typeface="Tahoma" pitchFamily="34" charset="0"/>
            </a:endParaRPr>
          </a:p>
          <a:p>
            <a:pPr marL="438912" lvl="1" indent="-320040">
              <a:spcBef>
                <a:spcPts val="0"/>
              </a:spcBef>
              <a:buClr>
                <a:schemeClr val="accent1"/>
              </a:buClr>
              <a:buSzPct val="80000"/>
              <a:buFont typeface="Wingdings 2"/>
              <a:buChar char=""/>
            </a:pPr>
            <a:endParaRPr lang="en-US" sz="1570" dirty="0" smtClean="0">
              <a:latin typeface="Tahoma" pitchFamily="34" charset="0"/>
              <a:ea typeface="Tahoma" pitchFamily="34" charset="0"/>
              <a:cs typeface="Tahoma" pitchFamily="34" charset="0"/>
            </a:endParaRPr>
          </a:p>
          <a:p>
            <a:pPr marL="438912" lvl="1" indent="-320040">
              <a:spcBef>
                <a:spcPts val="0"/>
              </a:spcBef>
              <a:buClr>
                <a:schemeClr val="accent1"/>
              </a:buClr>
              <a:buSzPct val="80000"/>
              <a:buFont typeface="Wingdings 2"/>
              <a:buChar char=""/>
            </a:pPr>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a:buNone/>
            </a:pPr>
            <a:endParaRPr lang="en-US" sz="1570" dirty="0" smtClean="0">
              <a:latin typeface="Tahoma" pitchFamily="34" charset="0"/>
              <a:ea typeface="Tahoma" pitchFamily="34" charset="0"/>
              <a:cs typeface="Tahoma" pitchFamily="34" charset="0"/>
            </a:endParaRPr>
          </a:p>
          <a:p>
            <a:endParaRPr lang="en-US" sz="157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15</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dirty="0" smtClean="0"/>
              <a:t>Law of precedents and Judicial Discipline </a:t>
            </a:r>
            <a:br>
              <a:rPr lang="en-US" sz="3600" dirty="0" smtClean="0"/>
            </a:br>
            <a:r>
              <a:rPr lang="en-US" sz="3600" dirty="0" smtClean="0"/>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lvl="0">
              <a:spcAft>
                <a:spcPts val="600"/>
              </a:spcAft>
            </a:pPr>
            <a:r>
              <a:rPr lang="en-US" sz="2400" dirty="0" smtClean="0">
                <a:latin typeface="Tahoma" pitchFamily="34" charset="0"/>
                <a:ea typeface="Tahoma" pitchFamily="34" charset="0"/>
                <a:cs typeface="Tahoma" pitchFamily="34" charset="0"/>
              </a:rPr>
              <a:t>The doctrine of judicial precedents, judicial discipline and Res </a:t>
            </a:r>
            <a:r>
              <a:rPr lang="en-US" sz="2400" dirty="0" err="1" smtClean="0">
                <a:latin typeface="Tahoma" pitchFamily="34" charset="0"/>
                <a:ea typeface="Tahoma" pitchFamily="34" charset="0"/>
                <a:cs typeface="Tahoma" pitchFamily="34" charset="0"/>
              </a:rPr>
              <a:t>Judicata</a:t>
            </a:r>
            <a:r>
              <a:rPr lang="en-US" sz="2400" dirty="0" smtClean="0">
                <a:latin typeface="Tahoma" pitchFamily="34" charset="0"/>
                <a:ea typeface="Tahoma" pitchFamily="34" charset="0"/>
                <a:cs typeface="Tahoma" pitchFamily="34" charset="0"/>
              </a:rPr>
              <a:t> have been evolved to ensure stability and certainty in law.  </a:t>
            </a:r>
          </a:p>
          <a:p>
            <a:pPr lvl="0">
              <a:spcAft>
                <a:spcPts val="600"/>
              </a:spcAft>
            </a:pPr>
            <a:r>
              <a:rPr lang="en-US" sz="2400" dirty="0" smtClean="0">
                <a:latin typeface="Tahoma" pitchFamily="34" charset="0"/>
                <a:ea typeface="Tahoma" pitchFamily="34" charset="0"/>
                <a:cs typeface="Tahoma" pitchFamily="34" charset="0"/>
              </a:rPr>
              <a:t>The Hon’ble Supreme Court in the case of Union of India v. </a:t>
            </a:r>
            <a:r>
              <a:rPr lang="en-US" sz="2400" dirty="0" err="1" smtClean="0">
                <a:latin typeface="Tahoma" pitchFamily="34" charset="0"/>
                <a:ea typeface="Tahoma" pitchFamily="34" charset="0"/>
                <a:cs typeface="Tahoma" pitchFamily="34" charset="0"/>
              </a:rPr>
              <a:t>Kamlakshi</a:t>
            </a:r>
            <a:r>
              <a:rPr lang="en-US" sz="2400" dirty="0" smtClean="0">
                <a:latin typeface="Tahoma" pitchFamily="34" charset="0"/>
                <a:ea typeface="Tahoma" pitchFamily="34" charset="0"/>
                <a:cs typeface="Tahoma" pitchFamily="34" charset="0"/>
              </a:rPr>
              <a:t> Finance Corporation Ltd, reported in 1991(35) E.L.T.433(S.C.), held that “The adjudicating Officer acts as a quasi-judicial authority. He is bound by the law of precedent and binding effect of the order passed by the higher authority or Tribunal of superior jurisdiction. </a:t>
            </a:r>
          </a:p>
          <a:p>
            <a:pPr lvl="0">
              <a:spcAft>
                <a:spcPts val="600"/>
              </a:spcAft>
            </a:pPr>
            <a:r>
              <a:rPr lang="en-US" sz="2400" dirty="0" smtClean="0">
                <a:latin typeface="Tahoma" pitchFamily="34" charset="0"/>
                <a:ea typeface="Tahoma" pitchFamily="34" charset="0"/>
                <a:cs typeface="Tahoma" pitchFamily="34" charset="0"/>
              </a:rPr>
              <a:t>The Hon’ble Supreme Court in the case of Commissioner of C. Ex, v. </a:t>
            </a:r>
            <a:r>
              <a:rPr lang="en-US" sz="2400" dirty="0" err="1" smtClean="0">
                <a:latin typeface="Tahoma" pitchFamily="34" charset="0"/>
                <a:ea typeface="Tahoma" pitchFamily="34" charset="0"/>
                <a:cs typeface="Tahoma" pitchFamily="34" charset="0"/>
              </a:rPr>
              <a:t>Novapan</a:t>
            </a:r>
            <a:r>
              <a:rPr lang="en-US" sz="2400" dirty="0" smtClean="0">
                <a:latin typeface="Tahoma" pitchFamily="34" charset="0"/>
                <a:ea typeface="Tahoma" pitchFamily="34" charset="0"/>
                <a:cs typeface="Tahoma" pitchFamily="34" charset="0"/>
              </a:rPr>
              <a:t> Industries Ltd., held that “It is settled law that the department having accepted the principles laid down in the earlier case cannot be permitted to take a contra stand in the subsequent cases”.</a:t>
            </a: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a:buNone/>
            </a:pPr>
            <a:endParaRPr lang="en-US" sz="1570" dirty="0" smtClean="0">
              <a:latin typeface="Tahoma" pitchFamily="34" charset="0"/>
              <a:ea typeface="Tahoma" pitchFamily="34" charset="0"/>
              <a:cs typeface="Tahoma" pitchFamily="34" charset="0"/>
            </a:endParaRPr>
          </a:p>
          <a:p>
            <a:endParaRPr lang="en-US" sz="157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16</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dirty="0" smtClean="0"/>
              <a:t>Law of precedents and Judicial Discipline </a:t>
            </a:r>
            <a:br>
              <a:rPr lang="en-US" sz="3600" dirty="0" smtClean="0"/>
            </a:br>
            <a:r>
              <a:rPr lang="en-US" sz="3600" dirty="0" smtClean="0"/>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lvl="0">
              <a:spcAft>
                <a:spcPts val="600"/>
              </a:spcAft>
            </a:pPr>
            <a:r>
              <a:rPr lang="en-US" sz="2400" dirty="0" smtClean="0">
                <a:latin typeface="Tahoma" pitchFamily="34" charset="0"/>
                <a:ea typeface="Tahoma" pitchFamily="34" charset="0"/>
                <a:cs typeface="Tahoma" pitchFamily="34" charset="0"/>
              </a:rPr>
              <a:t>The Hon’ble Supreme Court in  UOI v. </a:t>
            </a:r>
            <a:r>
              <a:rPr lang="en-US" sz="2400" dirty="0" err="1" smtClean="0">
                <a:latin typeface="Tahoma" pitchFamily="34" charset="0"/>
                <a:ea typeface="Tahoma" pitchFamily="34" charset="0"/>
                <a:cs typeface="Tahoma" pitchFamily="34" charset="0"/>
              </a:rPr>
              <a:t>Kamlakshi</a:t>
            </a:r>
            <a:r>
              <a:rPr lang="en-US" sz="2400" dirty="0" smtClean="0">
                <a:latin typeface="Tahoma" pitchFamily="34" charset="0"/>
                <a:ea typeface="Tahoma" pitchFamily="34" charset="0"/>
                <a:cs typeface="Tahoma" pitchFamily="34" charset="0"/>
              </a:rPr>
              <a:t> Finance Corporation Ltd, 1991(35) E.L.T.433(S.C.), held that:- </a:t>
            </a:r>
          </a:p>
          <a:p>
            <a:pPr lvl="0">
              <a:spcAft>
                <a:spcPts val="600"/>
              </a:spcAft>
            </a:pPr>
            <a:r>
              <a:rPr lang="en-US" sz="2400" dirty="0" smtClean="0">
                <a:latin typeface="Tahoma" pitchFamily="34" charset="0"/>
                <a:ea typeface="Tahoma" pitchFamily="34" charset="0"/>
                <a:cs typeface="Tahoma" pitchFamily="34" charset="0"/>
              </a:rPr>
              <a:t>Judicial discipline requires that decision of higher authority should to be followed by the quasi-judicial authority. </a:t>
            </a:r>
          </a:p>
          <a:p>
            <a:pPr lvl="0">
              <a:spcAft>
                <a:spcPts val="600"/>
              </a:spcAft>
            </a:pPr>
            <a:r>
              <a:rPr lang="en-US" sz="2400" dirty="0" smtClean="0">
                <a:latin typeface="Tahoma" pitchFamily="34" charset="0"/>
                <a:ea typeface="Tahoma" pitchFamily="34" charset="0"/>
                <a:cs typeface="Tahoma" pitchFamily="34" charset="0"/>
              </a:rPr>
              <a:t>If the Statute is an All India Statute, decisions of benches of the Tribunal at various places are considered as binding on the law point decided on the principle of judicial discipline. </a:t>
            </a:r>
          </a:p>
          <a:p>
            <a:pPr lvl="0">
              <a:spcAft>
                <a:spcPts val="600"/>
              </a:spcAft>
            </a:pPr>
            <a:r>
              <a:rPr lang="en-US" sz="2400" dirty="0" smtClean="0">
                <a:latin typeface="Tahoma" pitchFamily="34" charset="0"/>
                <a:ea typeface="Tahoma" pitchFamily="34" charset="0"/>
                <a:cs typeface="Tahoma" pitchFamily="34" charset="0"/>
              </a:rPr>
              <a:t>Unless, in Appeal the order of the higher authority is stayed, it operates as a valid binding decision to the lower authority. </a:t>
            </a:r>
          </a:p>
          <a:p>
            <a:pPr lvl="0">
              <a:spcAft>
                <a:spcPts val="600"/>
              </a:spcAft>
            </a:pPr>
            <a:r>
              <a:rPr lang="en-US" sz="2400" dirty="0" smtClean="0">
                <a:latin typeface="Tahoma" pitchFamily="34" charset="0"/>
                <a:ea typeface="Tahoma" pitchFamily="34" charset="0"/>
                <a:cs typeface="Tahoma" pitchFamily="34" charset="0"/>
              </a:rPr>
              <a:t>The </a:t>
            </a:r>
            <a:r>
              <a:rPr lang="en-US" sz="2400" dirty="0" smtClean="0">
                <a:latin typeface="Tahoma" pitchFamily="34" charset="0"/>
                <a:ea typeface="Tahoma" pitchFamily="34" charset="0"/>
                <a:cs typeface="Tahoma" pitchFamily="34" charset="0"/>
              </a:rPr>
              <a:t>legislature may remove the defect which is the cause of the decision of the court. Such defect can be removed retrospectively and action can be validated. In such a case, precedent is no longer binding or it loses its binding effect.</a:t>
            </a: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a:buNone/>
            </a:pPr>
            <a:endParaRPr lang="en-US" sz="1570" dirty="0" smtClean="0">
              <a:latin typeface="Tahoma" pitchFamily="34" charset="0"/>
              <a:ea typeface="Tahoma" pitchFamily="34" charset="0"/>
              <a:cs typeface="Tahoma" pitchFamily="34" charset="0"/>
            </a:endParaRPr>
          </a:p>
          <a:p>
            <a:endParaRPr lang="en-US" sz="157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17</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dirty="0" smtClean="0"/>
              <a:t>Law of precedents and Judicial Discipline </a:t>
            </a:r>
            <a:br>
              <a:rPr lang="en-US" sz="3600" dirty="0" smtClean="0"/>
            </a:br>
            <a:r>
              <a:rPr lang="en-US" sz="3600" dirty="0" smtClean="0"/>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lvl="0">
              <a:spcAft>
                <a:spcPts val="600"/>
              </a:spcAft>
            </a:pPr>
            <a:r>
              <a:rPr lang="en-US" sz="2400" dirty="0" smtClean="0">
                <a:latin typeface="Tahoma" pitchFamily="34" charset="0"/>
                <a:ea typeface="Tahoma" pitchFamily="34" charset="0"/>
                <a:cs typeface="Tahoma" pitchFamily="34" charset="0"/>
              </a:rPr>
              <a:t>The Hon’ble Apex Court in the Case of Gammon India Ltd. v. Commissioner of Customs, Mumbai reported in 2011 (269) ELT 289 (SC), held that if a Bench of a Tribunal, in identical fact-situation, is permitted to come to a conclusion directly opposed to the conclusion reached by another Bench of the Tribunal on earlier occasion, that will be destructive of the institutional integrity itself. If a Bench of the Tribunal wishes to take a view different from the one taken by the earlier Bench, the propriety demands that it should place the matter before the President of the Tribunal so that the case is referred to a Larger Bench. </a:t>
            </a:r>
          </a:p>
          <a:p>
            <a:pPr lvl="0">
              <a:spcAft>
                <a:spcPts val="600"/>
              </a:spcAft>
            </a:pPr>
            <a:r>
              <a:rPr lang="en-US" sz="2400" dirty="0" smtClean="0">
                <a:latin typeface="Tahoma" pitchFamily="34" charset="0"/>
                <a:ea typeface="Tahoma" pitchFamily="34" charset="0"/>
                <a:cs typeface="Tahoma" pitchFamily="34" charset="0"/>
              </a:rPr>
              <a:t>The decision of the special (large) Bench of the Tribunal must be held to be a binding precedent for division benches otherwise the very purpose of constituting them will get frustrated. </a:t>
            </a:r>
          </a:p>
          <a:p>
            <a:pPr lvl="0">
              <a:spcAft>
                <a:spcPts val="600"/>
              </a:spcAft>
            </a:pPr>
            <a:endParaRPr lang="en-US" sz="2400" dirty="0" smtClean="0">
              <a:latin typeface="Tahoma" pitchFamily="34" charset="0"/>
              <a:ea typeface="Tahoma" pitchFamily="34" charset="0"/>
              <a:cs typeface="Tahoma" pitchFamily="34" charset="0"/>
            </a:endParaRPr>
          </a:p>
          <a:p>
            <a:pPr lvl="0">
              <a:spcAft>
                <a:spcPts val="600"/>
              </a:spcAft>
            </a:pPr>
            <a:endParaRPr lang="en-US" sz="2400" dirty="0" smtClean="0"/>
          </a:p>
          <a:p>
            <a:pPr lvl="0">
              <a:spcAft>
                <a:spcPts val="600"/>
              </a:spcAft>
            </a:pPr>
            <a:endParaRPr lang="en-US" sz="2400" dirty="0" smtClean="0"/>
          </a:p>
          <a:p>
            <a:pPr lvl="0">
              <a:spcAft>
                <a:spcPts val="600"/>
              </a:spcAft>
            </a:pPr>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a:buNone/>
            </a:pPr>
            <a:endParaRPr lang="en-US" sz="1570" dirty="0" smtClean="0">
              <a:latin typeface="Tahoma" pitchFamily="34" charset="0"/>
              <a:ea typeface="Tahoma" pitchFamily="34" charset="0"/>
              <a:cs typeface="Tahoma" pitchFamily="34" charset="0"/>
            </a:endParaRPr>
          </a:p>
          <a:p>
            <a:endParaRPr lang="en-US" sz="157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18</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dirty="0" smtClean="0"/>
              <a:t>Law of precedents and Judicial Discipline </a:t>
            </a:r>
            <a:br>
              <a:rPr lang="en-US" sz="3600" dirty="0" smtClean="0"/>
            </a:br>
            <a:r>
              <a:rPr lang="en-US" sz="3600" dirty="0" smtClean="0"/>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a:spcAft>
                <a:spcPts val="600"/>
              </a:spcAft>
            </a:pPr>
            <a:r>
              <a:rPr lang="en-US" sz="2400" dirty="0" smtClean="0">
                <a:latin typeface="Tahoma" pitchFamily="34" charset="0"/>
                <a:ea typeface="Tahoma" pitchFamily="34" charset="0"/>
                <a:cs typeface="Tahoma" pitchFamily="34" charset="0"/>
              </a:rPr>
              <a:t>The </a:t>
            </a:r>
            <a:r>
              <a:rPr lang="en-US" sz="2400" dirty="0" err="1" smtClean="0">
                <a:latin typeface="Tahoma" pitchFamily="34" charset="0"/>
                <a:ea typeface="Tahoma" pitchFamily="34" charset="0"/>
                <a:cs typeface="Tahoma" pitchFamily="34" charset="0"/>
              </a:rPr>
              <a:t>Honble</a:t>
            </a:r>
            <a:r>
              <a:rPr lang="en-US" sz="2400" dirty="0" smtClean="0">
                <a:latin typeface="Tahoma" pitchFamily="34" charset="0"/>
                <a:ea typeface="Tahoma" pitchFamily="34" charset="0"/>
                <a:cs typeface="Tahoma" pitchFamily="34" charset="0"/>
              </a:rPr>
              <a:t> Supreme Court in M/S. East Indian Commercial Co. Ltd. Calcutta and another V/s. Collector of the Customs, Calcutta (AIR 1962 S.C 1893) held the law declared by the highest Court in the State is binding on authorities or tribunals under its superintendence and that they cannot ignore it either in initiating a proceeding or deciding the rights involved in such a proceeding. If that be so, the notices issued by the authority signifying to the law laid down by the High Court would be invalid and the proceedings themselves could be without jurisdiction.”</a:t>
            </a:r>
          </a:p>
          <a:p>
            <a:pPr lvl="0">
              <a:spcAft>
                <a:spcPts val="600"/>
              </a:spcAft>
            </a:pPr>
            <a:r>
              <a:rPr lang="en-US" sz="2400" dirty="0" smtClean="0">
                <a:latin typeface="Tahoma" pitchFamily="34" charset="0"/>
                <a:ea typeface="Tahoma" pitchFamily="34" charset="0"/>
                <a:cs typeface="Tahoma" pitchFamily="34" charset="0"/>
              </a:rPr>
              <a:t>When there is only decision of one High Court (not jurisdictional High Court) Tribunal is bound to follow it on the reason of judicial discipline </a:t>
            </a:r>
            <a:r>
              <a:rPr lang="en-US" sz="2400" dirty="0" err="1" smtClean="0">
                <a:latin typeface="Tahoma" pitchFamily="34" charset="0"/>
                <a:ea typeface="Tahoma" pitchFamily="34" charset="0"/>
                <a:cs typeface="Tahoma" pitchFamily="34" charset="0"/>
              </a:rPr>
              <a:t>Godavaribai</a:t>
            </a:r>
            <a:r>
              <a:rPr lang="en-US" sz="2400" dirty="0" smtClean="0">
                <a:latin typeface="Tahoma" pitchFamily="34" charset="0"/>
                <a:ea typeface="Tahoma" pitchFamily="34" charset="0"/>
                <a:cs typeface="Tahoma" pitchFamily="34" charset="0"/>
              </a:rPr>
              <a:t> </a:t>
            </a:r>
            <a:r>
              <a:rPr lang="en-US" sz="2400" dirty="0" err="1" smtClean="0">
                <a:latin typeface="Tahoma" pitchFamily="34" charset="0"/>
                <a:ea typeface="Tahoma" pitchFamily="34" charset="0"/>
                <a:cs typeface="Tahoma" pitchFamily="34" charset="0"/>
              </a:rPr>
              <a:t>Saraf</a:t>
            </a:r>
            <a:r>
              <a:rPr lang="en-US" sz="2400" dirty="0" smtClean="0">
                <a:latin typeface="Tahoma" pitchFamily="34" charset="0"/>
                <a:ea typeface="Tahoma" pitchFamily="34" charset="0"/>
                <a:cs typeface="Tahoma" pitchFamily="34" charset="0"/>
              </a:rPr>
              <a:t> vs. CIT (1978) 113 ITR 589 (</a:t>
            </a:r>
            <a:r>
              <a:rPr lang="en-US" sz="2400" dirty="0" err="1" smtClean="0">
                <a:latin typeface="Tahoma" pitchFamily="34" charset="0"/>
                <a:ea typeface="Tahoma" pitchFamily="34" charset="0"/>
                <a:cs typeface="Tahoma" pitchFamily="34" charset="0"/>
              </a:rPr>
              <a:t>Bom</a:t>
            </a:r>
            <a:r>
              <a:rPr lang="en-US" sz="2400" dirty="0" smtClean="0">
                <a:latin typeface="Tahoma" pitchFamily="34" charset="0"/>
                <a:ea typeface="Tahoma" pitchFamily="34" charset="0"/>
                <a:cs typeface="Tahoma" pitchFamily="34" charset="0"/>
              </a:rPr>
              <a:t>.). </a:t>
            </a:r>
          </a:p>
          <a:p>
            <a:endParaRPr lang="en-US" sz="2400" dirty="0" smtClean="0">
              <a:latin typeface="Tahoma" pitchFamily="34" charset="0"/>
              <a:ea typeface="Tahoma" pitchFamily="34" charset="0"/>
              <a:cs typeface="Tahoma" pitchFamily="34" charset="0"/>
            </a:endParaRPr>
          </a:p>
          <a:p>
            <a:pPr lvl="0">
              <a:spcAft>
                <a:spcPts val="600"/>
              </a:spcAft>
            </a:pPr>
            <a:endParaRPr lang="en-US" sz="2400" dirty="0" smtClean="0"/>
          </a:p>
          <a:p>
            <a:pPr lvl="0">
              <a:spcAft>
                <a:spcPts val="600"/>
              </a:spcAft>
            </a:pPr>
            <a:endParaRPr lang="en-US" sz="2400" dirty="0" smtClean="0"/>
          </a:p>
          <a:p>
            <a:pPr lvl="0">
              <a:spcAft>
                <a:spcPts val="600"/>
              </a:spcAft>
            </a:pPr>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a:buNone/>
            </a:pPr>
            <a:endParaRPr lang="en-US" sz="1570" dirty="0" smtClean="0">
              <a:latin typeface="Tahoma" pitchFamily="34" charset="0"/>
              <a:ea typeface="Tahoma" pitchFamily="34" charset="0"/>
              <a:cs typeface="Tahoma" pitchFamily="34" charset="0"/>
            </a:endParaRPr>
          </a:p>
          <a:p>
            <a:endParaRPr lang="en-US" sz="157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19</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2800" dirty="0" smtClean="0"/>
              <a:t>PRE REQUISITES OF SHOW CAUSE NOTICE</a:t>
            </a:r>
            <a:r>
              <a:rPr lang="en-US" sz="3600" dirty="0" smtClean="0"/>
              <a:t> (SCN)</a:t>
            </a: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a:spcAft>
                <a:spcPts val="600"/>
              </a:spcAft>
            </a:pPr>
            <a:r>
              <a:rPr lang="en-US" sz="2400" dirty="0" smtClean="0">
                <a:latin typeface="Tahoma" pitchFamily="34" charset="0"/>
                <a:ea typeface="Tahoma" pitchFamily="34" charset="0"/>
                <a:cs typeface="Tahoma" pitchFamily="34" charset="0"/>
              </a:rPr>
              <a:t>Structure of SCN : </a:t>
            </a:r>
            <a:r>
              <a:rPr lang="en-US" sz="2400" dirty="0" smtClean="0">
                <a:latin typeface="Tahoma" pitchFamily="34" charset="0"/>
                <a:ea typeface="Tahoma" pitchFamily="34" charset="0"/>
                <a:cs typeface="Tahoma" pitchFamily="34" charset="0"/>
              </a:rPr>
              <a:t>A </a:t>
            </a:r>
            <a:r>
              <a:rPr lang="en-US" sz="2400" dirty="0" smtClean="0">
                <a:latin typeface="Tahoma" pitchFamily="34" charset="0"/>
                <a:ea typeface="Tahoma" pitchFamily="34" charset="0"/>
                <a:cs typeface="Tahoma" pitchFamily="34" charset="0"/>
              </a:rPr>
              <a:t>SCN should ideally comprise of the following parts, though it may vary from case to case : </a:t>
            </a:r>
            <a:endParaRPr lang="en-US" sz="2400" dirty="0" smtClean="0">
              <a:latin typeface="Tahoma" pitchFamily="34" charset="0"/>
              <a:ea typeface="Tahoma" pitchFamily="34" charset="0"/>
              <a:cs typeface="Tahoma" pitchFamily="34" charset="0"/>
            </a:endParaRPr>
          </a:p>
          <a:p>
            <a:pPr>
              <a:spcAft>
                <a:spcPts val="600"/>
              </a:spcAft>
            </a:pPr>
            <a:r>
              <a:rPr lang="en-US" sz="2400" dirty="0" smtClean="0">
                <a:latin typeface="Tahoma" pitchFamily="34" charset="0"/>
                <a:ea typeface="Tahoma" pitchFamily="34" charset="0"/>
                <a:cs typeface="Tahoma" pitchFamily="34" charset="0"/>
              </a:rPr>
              <a:t>(</a:t>
            </a:r>
            <a:r>
              <a:rPr lang="en-US" sz="2400" dirty="0" smtClean="0">
                <a:latin typeface="Tahoma" pitchFamily="34" charset="0"/>
                <a:ea typeface="Tahoma" pitchFamily="34" charset="0"/>
                <a:cs typeface="Tahoma" pitchFamily="34" charset="0"/>
              </a:rPr>
              <a:t>a) Introduction of the case </a:t>
            </a:r>
            <a:endParaRPr lang="en-US" sz="2400" dirty="0" smtClean="0">
              <a:latin typeface="Tahoma" pitchFamily="34" charset="0"/>
              <a:ea typeface="Tahoma" pitchFamily="34" charset="0"/>
              <a:cs typeface="Tahoma" pitchFamily="34" charset="0"/>
            </a:endParaRPr>
          </a:p>
          <a:p>
            <a:pPr>
              <a:spcAft>
                <a:spcPts val="600"/>
              </a:spcAft>
            </a:pPr>
            <a:r>
              <a:rPr lang="en-US" sz="2400" dirty="0" smtClean="0">
                <a:latin typeface="Tahoma" pitchFamily="34" charset="0"/>
                <a:ea typeface="Tahoma" pitchFamily="34" charset="0"/>
                <a:cs typeface="Tahoma" pitchFamily="34" charset="0"/>
              </a:rPr>
              <a:t>(</a:t>
            </a:r>
            <a:r>
              <a:rPr lang="en-US" sz="2400" dirty="0" smtClean="0">
                <a:latin typeface="Tahoma" pitchFamily="34" charset="0"/>
                <a:ea typeface="Tahoma" pitchFamily="34" charset="0"/>
                <a:cs typeface="Tahoma" pitchFamily="34" charset="0"/>
              </a:rPr>
              <a:t>b) Legal frame work </a:t>
            </a:r>
            <a:endParaRPr lang="en-US" sz="2400" dirty="0" smtClean="0">
              <a:latin typeface="Tahoma" pitchFamily="34" charset="0"/>
              <a:ea typeface="Tahoma" pitchFamily="34" charset="0"/>
              <a:cs typeface="Tahoma" pitchFamily="34" charset="0"/>
            </a:endParaRPr>
          </a:p>
          <a:p>
            <a:pPr>
              <a:spcAft>
                <a:spcPts val="600"/>
              </a:spcAft>
            </a:pPr>
            <a:r>
              <a:rPr lang="en-US" sz="2400" dirty="0" smtClean="0">
                <a:latin typeface="Tahoma" pitchFamily="34" charset="0"/>
                <a:ea typeface="Tahoma" pitchFamily="34" charset="0"/>
                <a:cs typeface="Tahoma" pitchFamily="34" charset="0"/>
              </a:rPr>
              <a:t>(</a:t>
            </a:r>
            <a:r>
              <a:rPr lang="en-US" sz="2400" dirty="0" smtClean="0">
                <a:latin typeface="Tahoma" pitchFamily="34" charset="0"/>
                <a:ea typeface="Tahoma" pitchFamily="34" charset="0"/>
                <a:cs typeface="Tahoma" pitchFamily="34" charset="0"/>
              </a:rPr>
              <a:t>c) Factual statement and appreciation of evidences </a:t>
            </a:r>
            <a:endParaRPr lang="en-US" sz="2400" dirty="0" smtClean="0">
              <a:latin typeface="Tahoma" pitchFamily="34" charset="0"/>
              <a:ea typeface="Tahoma" pitchFamily="34" charset="0"/>
              <a:cs typeface="Tahoma" pitchFamily="34" charset="0"/>
            </a:endParaRPr>
          </a:p>
          <a:p>
            <a:pPr>
              <a:spcAft>
                <a:spcPts val="600"/>
              </a:spcAft>
            </a:pPr>
            <a:r>
              <a:rPr lang="en-US" sz="2400" dirty="0" smtClean="0">
                <a:latin typeface="Tahoma" pitchFamily="34" charset="0"/>
                <a:ea typeface="Tahoma" pitchFamily="34" charset="0"/>
                <a:cs typeface="Tahoma" pitchFamily="34" charset="0"/>
              </a:rPr>
              <a:t>(</a:t>
            </a:r>
            <a:r>
              <a:rPr lang="en-US" sz="2400" dirty="0" smtClean="0">
                <a:latin typeface="Tahoma" pitchFamily="34" charset="0"/>
                <a:ea typeface="Tahoma" pitchFamily="34" charset="0"/>
                <a:cs typeface="Tahoma" pitchFamily="34" charset="0"/>
              </a:rPr>
              <a:t>d) Discussion, facts and legal frame work, </a:t>
            </a:r>
            <a:endParaRPr lang="en-US" sz="2400" dirty="0" smtClean="0">
              <a:latin typeface="Tahoma" pitchFamily="34" charset="0"/>
              <a:ea typeface="Tahoma" pitchFamily="34" charset="0"/>
              <a:cs typeface="Tahoma" pitchFamily="34" charset="0"/>
            </a:endParaRPr>
          </a:p>
          <a:p>
            <a:pPr>
              <a:spcAft>
                <a:spcPts val="600"/>
              </a:spcAft>
            </a:pPr>
            <a:r>
              <a:rPr lang="en-US" sz="2400" dirty="0" smtClean="0">
                <a:latin typeface="Tahoma" pitchFamily="34" charset="0"/>
                <a:ea typeface="Tahoma" pitchFamily="34" charset="0"/>
                <a:cs typeface="Tahoma" pitchFamily="34" charset="0"/>
              </a:rPr>
              <a:t>(</a:t>
            </a:r>
            <a:r>
              <a:rPr lang="en-US" sz="2400" dirty="0" smtClean="0">
                <a:latin typeface="Tahoma" pitchFamily="34" charset="0"/>
                <a:ea typeface="Tahoma" pitchFamily="34" charset="0"/>
                <a:cs typeface="Tahoma" pitchFamily="34" charset="0"/>
              </a:rPr>
              <a:t>e) Discussion on Limitation </a:t>
            </a:r>
            <a:endParaRPr lang="en-US" sz="2400" dirty="0" smtClean="0">
              <a:latin typeface="Tahoma" pitchFamily="34" charset="0"/>
              <a:ea typeface="Tahoma" pitchFamily="34" charset="0"/>
              <a:cs typeface="Tahoma" pitchFamily="34" charset="0"/>
            </a:endParaRPr>
          </a:p>
          <a:p>
            <a:pPr>
              <a:spcAft>
                <a:spcPts val="600"/>
              </a:spcAft>
            </a:pPr>
            <a:r>
              <a:rPr lang="en-US" sz="2400" dirty="0" smtClean="0">
                <a:latin typeface="Tahoma" pitchFamily="34" charset="0"/>
                <a:ea typeface="Tahoma" pitchFamily="34" charset="0"/>
                <a:cs typeface="Tahoma" pitchFamily="34" charset="0"/>
              </a:rPr>
              <a:t>(</a:t>
            </a:r>
            <a:r>
              <a:rPr lang="en-US" sz="2400" dirty="0" smtClean="0">
                <a:latin typeface="Tahoma" pitchFamily="34" charset="0"/>
                <a:ea typeface="Tahoma" pitchFamily="34" charset="0"/>
                <a:cs typeface="Tahoma" pitchFamily="34" charset="0"/>
              </a:rPr>
              <a:t>f) Calculation of duty and other amounts due </a:t>
            </a:r>
            <a:endParaRPr lang="en-US" sz="2400" dirty="0" smtClean="0">
              <a:latin typeface="Tahoma" pitchFamily="34" charset="0"/>
              <a:ea typeface="Tahoma" pitchFamily="34" charset="0"/>
              <a:cs typeface="Tahoma" pitchFamily="34" charset="0"/>
            </a:endParaRPr>
          </a:p>
          <a:p>
            <a:pPr>
              <a:spcAft>
                <a:spcPts val="600"/>
              </a:spcAft>
            </a:pPr>
            <a:r>
              <a:rPr lang="en-US" sz="2400" dirty="0" smtClean="0">
                <a:latin typeface="Tahoma" pitchFamily="34" charset="0"/>
                <a:ea typeface="Tahoma" pitchFamily="34" charset="0"/>
                <a:cs typeface="Tahoma" pitchFamily="34" charset="0"/>
              </a:rPr>
              <a:t>(</a:t>
            </a:r>
            <a:r>
              <a:rPr lang="en-US" sz="2400" dirty="0" smtClean="0">
                <a:latin typeface="Tahoma" pitchFamily="34" charset="0"/>
                <a:ea typeface="Tahoma" pitchFamily="34" charset="0"/>
                <a:cs typeface="Tahoma" pitchFamily="34" charset="0"/>
              </a:rPr>
              <a:t>g) Statement of charges </a:t>
            </a:r>
            <a:endParaRPr lang="en-US" sz="2400" dirty="0" smtClean="0">
              <a:latin typeface="Tahoma" pitchFamily="34" charset="0"/>
              <a:ea typeface="Tahoma" pitchFamily="34" charset="0"/>
              <a:cs typeface="Tahoma" pitchFamily="34" charset="0"/>
            </a:endParaRPr>
          </a:p>
          <a:p>
            <a:pPr>
              <a:spcAft>
                <a:spcPts val="600"/>
              </a:spcAft>
            </a:pPr>
            <a:r>
              <a:rPr lang="en-US" sz="2400" dirty="0" smtClean="0">
                <a:latin typeface="Tahoma" pitchFamily="34" charset="0"/>
                <a:ea typeface="Tahoma" pitchFamily="34" charset="0"/>
                <a:cs typeface="Tahoma" pitchFamily="34" charset="0"/>
              </a:rPr>
              <a:t>(</a:t>
            </a:r>
            <a:r>
              <a:rPr lang="en-US" sz="2400" dirty="0" smtClean="0">
                <a:latin typeface="Tahoma" pitchFamily="34" charset="0"/>
                <a:ea typeface="Tahoma" pitchFamily="34" charset="0"/>
                <a:cs typeface="Tahoma" pitchFamily="34" charset="0"/>
              </a:rPr>
              <a:t>h) Authority to adjudicate. </a:t>
            </a:r>
            <a:endParaRPr lang="en-US" sz="2400" dirty="0" smtClean="0">
              <a:latin typeface="Tahoma" pitchFamily="34" charset="0"/>
              <a:ea typeface="Tahoma" pitchFamily="34" charset="0"/>
              <a:cs typeface="Tahoma" pitchFamily="34" charset="0"/>
            </a:endParaRPr>
          </a:p>
          <a:p>
            <a:pPr>
              <a:spcAft>
                <a:spcPts val="600"/>
              </a:spcAft>
              <a:buNone/>
            </a:pPr>
            <a:r>
              <a:rPr lang="en-US" sz="2400" dirty="0" smtClean="0">
                <a:latin typeface="Tahoma" pitchFamily="34" charset="0"/>
                <a:ea typeface="Tahoma" pitchFamily="34" charset="0"/>
                <a:cs typeface="Tahoma" pitchFamily="34" charset="0"/>
              </a:rPr>
              <a:t>	</a:t>
            </a:r>
            <a:r>
              <a:rPr lang="en-US" sz="2200" dirty="0" smtClean="0">
                <a:latin typeface="Tahoma" pitchFamily="34" charset="0"/>
                <a:ea typeface="Tahoma" pitchFamily="34" charset="0"/>
                <a:cs typeface="Tahoma" pitchFamily="34" charset="0"/>
              </a:rPr>
              <a:t>(</a:t>
            </a:r>
            <a:r>
              <a:rPr lang="en-US" sz="2200" dirty="0" smtClean="0">
                <a:latin typeface="Tahoma" pitchFamily="34" charset="0"/>
                <a:ea typeface="Tahoma" pitchFamily="34" charset="0"/>
                <a:cs typeface="Tahoma" pitchFamily="34" charset="0"/>
              </a:rPr>
              <a:t>Master Circular on Show Cause Notice, Adjudication and </a:t>
            </a:r>
            <a:r>
              <a:rPr lang="en-US" sz="2200" dirty="0" smtClean="0">
                <a:latin typeface="Tahoma" pitchFamily="34" charset="0"/>
                <a:ea typeface="Tahoma" pitchFamily="34" charset="0"/>
                <a:cs typeface="Tahoma" pitchFamily="34" charset="0"/>
              </a:rPr>
              <a:t>Recovery: </a:t>
            </a:r>
            <a:r>
              <a:rPr lang="en-US" sz="2200" dirty="0" smtClean="0">
                <a:latin typeface="Tahoma" pitchFamily="34" charset="0"/>
                <a:ea typeface="Tahoma" pitchFamily="34" charset="0"/>
                <a:cs typeface="Tahoma" pitchFamily="34" charset="0"/>
              </a:rPr>
              <a:t>1053/2/2017-CX. dated 10-Mar-2017 </a:t>
            </a:r>
            <a:r>
              <a:rPr lang="en-US" sz="2200" dirty="0" smtClean="0">
                <a:latin typeface="Tahoma" pitchFamily="34" charset="0"/>
                <a:ea typeface="Tahoma" pitchFamily="34" charset="0"/>
                <a:cs typeface="Tahoma" pitchFamily="34" charset="0"/>
              </a:rPr>
              <a:t>issued by CBEC)</a:t>
            </a:r>
            <a:endParaRPr lang="en-US" sz="22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dirty="0" smtClean="0"/>
              <a:t>Law of precedents and Judicial Discipline </a:t>
            </a:r>
            <a:br>
              <a:rPr lang="en-US" sz="3600" dirty="0" smtClean="0"/>
            </a:br>
            <a:r>
              <a:rPr lang="en-US" sz="3600" dirty="0" smtClean="0"/>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lvl="0">
              <a:spcAft>
                <a:spcPts val="600"/>
              </a:spcAft>
            </a:pPr>
            <a:r>
              <a:rPr lang="en-US" sz="2200" dirty="0" smtClean="0">
                <a:latin typeface="Tahoma" pitchFamily="34" charset="0"/>
                <a:ea typeface="Tahoma" pitchFamily="34" charset="0"/>
                <a:cs typeface="Tahoma" pitchFamily="34" charset="0"/>
              </a:rPr>
              <a:t>Revenue authorities within the State cannot refuse to follow the jurisdictional High Court’s decision on the ground that the decision of some other High Court was pending disposal before the Supreme Court. G.M </a:t>
            </a:r>
            <a:r>
              <a:rPr lang="en-US" sz="2200" dirty="0" err="1" smtClean="0">
                <a:latin typeface="Tahoma" pitchFamily="34" charset="0"/>
                <a:ea typeface="Tahoma" pitchFamily="34" charset="0"/>
                <a:cs typeface="Tahoma" pitchFamily="34" charset="0"/>
              </a:rPr>
              <a:t>Mittal</a:t>
            </a:r>
            <a:r>
              <a:rPr lang="en-US" sz="2200" dirty="0" smtClean="0">
                <a:latin typeface="Tahoma" pitchFamily="34" charset="0"/>
                <a:ea typeface="Tahoma" pitchFamily="34" charset="0"/>
                <a:cs typeface="Tahoma" pitchFamily="34" charset="0"/>
              </a:rPr>
              <a:t> Stainless Steel (P), CIT vs. – (2003) 179 CTR 553 = 263 ITR 255 = 130 Taxman 67 (</a:t>
            </a:r>
            <a:r>
              <a:rPr lang="en-US" sz="2200" dirty="0" err="1" smtClean="0">
                <a:latin typeface="Tahoma" pitchFamily="34" charset="0"/>
                <a:ea typeface="Tahoma" pitchFamily="34" charset="0"/>
                <a:cs typeface="Tahoma" pitchFamily="34" charset="0"/>
              </a:rPr>
              <a:t>Guj</a:t>
            </a:r>
            <a:r>
              <a:rPr lang="en-US" sz="2200" dirty="0" smtClean="0">
                <a:latin typeface="Tahoma" pitchFamily="34" charset="0"/>
                <a:ea typeface="Tahoma" pitchFamily="34" charset="0"/>
                <a:cs typeface="Tahoma" pitchFamily="34" charset="0"/>
              </a:rPr>
              <a:t>.).</a:t>
            </a:r>
          </a:p>
          <a:p>
            <a:pPr lvl="0">
              <a:spcAft>
                <a:spcPts val="600"/>
              </a:spcAft>
            </a:pPr>
            <a:r>
              <a:rPr lang="en-US" sz="2200" dirty="0" smtClean="0">
                <a:latin typeface="Tahoma" pitchFamily="34" charset="0"/>
                <a:ea typeface="Tahoma" pitchFamily="34" charset="0"/>
                <a:cs typeface="Tahoma" pitchFamily="34" charset="0"/>
              </a:rPr>
              <a:t>Asst. Controller of Estate Duty vs. V. </a:t>
            </a:r>
            <a:r>
              <a:rPr lang="en-US" sz="2200" dirty="0" err="1" smtClean="0">
                <a:latin typeface="Tahoma" pitchFamily="34" charset="0"/>
                <a:ea typeface="Tahoma" pitchFamily="34" charset="0"/>
                <a:cs typeface="Tahoma" pitchFamily="34" charset="0"/>
              </a:rPr>
              <a:t>Devaki</a:t>
            </a:r>
            <a:r>
              <a:rPr lang="en-US" sz="2200" dirty="0" smtClean="0">
                <a:latin typeface="Tahoma" pitchFamily="34" charset="0"/>
                <a:ea typeface="Tahoma" pitchFamily="34" charset="0"/>
                <a:cs typeface="Tahoma" pitchFamily="34" charset="0"/>
              </a:rPr>
              <a:t> </a:t>
            </a:r>
            <a:r>
              <a:rPr lang="en-US" sz="2200" dirty="0" err="1" smtClean="0">
                <a:latin typeface="Tahoma" pitchFamily="34" charset="0"/>
                <a:ea typeface="Tahoma" pitchFamily="34" charset="0"/>
                <a:cs typeface="Tahoma" pitchFamily="34" charset="0"/>
              </a:rPr>
              <a:t>Ammal</a:t>
            </a:r>
            <a:r>
              <a:rPr lang="en-US" sz="2200" dirty="0" smtClean="0">
                <a:latin typeface="Tahoma" pitchFamily="34" charset="0"/>
                <a:ea typeface="Tahoma" pitchFamily="34" charset="0"/>
                <a:cs typeface="Tahoma" pitchFamily="34" charset="0"/>
              </a:rPr>
              <a:t> 212 ITR 395 (SC) judicial discipline demands that one Division Bench of a High Court should, ordinarily follow the judgment of another Division Bench of that High Court.  In case of disagreement, the proper course is to order that the papers be placed before the Chief Justice of the High Court for constituting a larger Bench. </a:t>
            </a:r>
          </a:p>
          <a:p>
            <a:pPr lvl="0">
              <a:spcAft>
                <a:spcPts val="600"/>
              </a:spcAft>
            </a:pPr>
            <a:r>
              <a:rPr lang="en-US" sz="2200" dirty="0" smtClean="0">
                <a:latin typeface="Tahoma" pitchFamily="34" charset="0"/>
                <a:ea typeface="Tahoma" pitchFamily="34" charset="0"/>
                <a:cs typeface="Tahoma" pitchFamily="34" charset="0"/>
              </a:rPr>
              <a:t>Even though judgment of another High Court is not a binding precedent but  judicial discipline warrants that in respect of interpretation of Central Statutes a decision of another High Court should be followed. </a:t>
            </a:r>
          </a:p>
          <a:p>
            <a:pPr lvl="0">
              <a:spcAft>
                <a:spcPts val="600"/>
              </a:spcAft>
            </a:pPr>
            <a:endParaRPr lang="en-US" sz="2400" dirty="0" smtClean="0"/>
          </a:p>
          <a:p>
            <a:pPr lvl="0">
              <a:spcAft>
                <a:spcPts val="600"/>
              </a:spcAft>
            </a:pPr>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a:buNone/>
            </a:pPr>
            <a:endParaRPr lang="en-US" sz="1570" dirty="0" smtClean="0">
              <a:latin typeface="Tahoma" pitchFamily="34" charset="0"/>
              <a:ea typeface="Tahoma" pitchFamily="34" charset="0"/>
              <a:cs typeface="Tahoma" pitchFamily="34" charset="0"/>
            </a:endParaRPr>
          </a:p>
          <a:p>
            <a:endParaRPr lang="en-US" sz="157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20</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dirty="0" smtClean="0"/>
              <a:t>Law of precedents and Judicial Discipline </a:t>
            </a:r>
            <a:br>
              <a:rPr lang="en-US" sz="3600" dirty="0" smtClean="0"/>
            </a:br>
            <a:r>
              <a:rPr lang="en-US" sz="3600" dirty="0" smtClean="0"/>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lvl="0">
              <a:spcAft>
                <a:spcPts val="600"/>
              </a:spcAft>
            </a:pPr>
            <a:r>
              <a:rPr lang="en-US" sz="2300" dirty="0" smtClean="0">
                <a:latin typeface="Tahoma" pitchFamily="34" charset="0"/>
                <a:ea typeface="Tahoma" pitchFamily="34" charset="0"/>
                <a:cs typeface="Tahoma" pitchFamily="34" charset="0"/>
              </a:rPr>
              <a:t>Article 141 of the Constitution of India provides that the Law declared by the Supreme Court shall be binding on all Courts within the territory of India. Thus the Law as interpreted by the Supreme Court is binding on all Courts and Tribunal in India CWT vs. </a:t>
            </a:r>
            <a:r>
              <a:rPr lang="en-US" sz="2300" dirty="0" err="1" smtClean="0">
                <a:latin typeface="Tahoma" pitchFamily="34" charset="0"/>
                <a:ea typeface="Tahoma" pitchFamily="34" charset="0"/>
                <a:cs typeface="Tahoma" pitchFamily="34" charset="0"/>
              </a:rPr>
              <a:t>Aluminium</a:t>
            </a:r>
            <a:r>
              <a:rPr lang="en-US" sz="2300" dirty="0" smtClean="0">
                <a:latin typeface="Tahoma" pitchFamily="34" charset="0"/>
                <a:ea typeface="Tahoma" pitchFamily="34" charset="0"/>
                <a:cs typeface="Tahoma" pitchFamily="34" charset="0"/>
              </a:rPr>
              <a:t> Corporation of India 85 ITR 167 (172) (SC). </a:t>
            </a:r>
          </a:p>
          <a:p>
            <a:pPr lvl="0">
              <a:spcAft>
                <a:spcPts val="600"/>
              </a:spcAft>
            </a:pPr>
            <a:r>
              <a:rPr lang="en-US" sz="2300" dirty="0" smtClean="0">
                <a:latin typeface="Tahoma" pitchFamily="34" charset="0"/>
                <a:ea typeface="Tahoma" pitchFamily="34" charset="0"/>
                <a:cs typeface="Tahoma" pitchFamily="34" charset="0"/>
              </a:rPr>
              <a:t>The High Court cannot ignore a decision of Supreme Court on the ground that the relevant provision were not brought to the notice of the Supreme Court </a:t>
            </a:r>
            <a:r>
              <a:rPr lang="en-US" sz="2300" dirty="0" err="1" smtClean="0">
                <a:latin typeface="Tahoma" pitchFamily="34" charset="0"/>
                <a:ea typeface="Tahoma" pitchFamily="34" charset="0"/>
                <a:cs typeface="Tahoma" pitchFamily="34" charset="0"/>
              </a:rPr>
              <a:t>Ballabhdas</a:t>
            </a:r>
            <a:r>
              <a:rPr lang="en-US" sz="2300" dirty="0" smtClean="0">
                <a:latin typeface="Tahoma" pitchFamily="34" charset="0"/>
                <a:ea typeface="Tahoma" pitchFamily="34" charset="0"/>
                <a:cs typeface="Tahoma" pitchFamily="34" charset="0"/>
              </a:rPr>
              <a:t> </a:t>
            </a:r>
            <a:r>
              <a:rPr lang="en-US" sz="2300" dirty="0" err="1" smtClean="0">
                <a:latin typeface="Tahoma" pitchFamily="34" charset="0"/>
                <a:ea typeface="Tahoma" pitchFamily="34" charset="0"/>
                <a:cs typeface="Tahoma" pitchFamily="34" charset="0"/>
              </a:rPr>
              <a:t>Mathurdas</a:t>
            </a:r>
            <a:r>
              <a:rPr lang="en-US" sz="2300" dirty="0" smtClean="0">
                <a:latin typeface="Tahoma" pitchFamily="34" charset="0"/>
                <a:ea typeface="Tahoma" pitchFamily="34" charset="0"/>
                <a:cs typeface="Tahoma" pitchFamily="34" charset="0"/>
              </a:rPr>
              <a:t> </a:t>
            </a:r>
            <a:r>
              <a:rPr lang="en-US" sz="2300" dirty="0" err="1" smtClean="0">
                <a:latin typeface="Tahoma" pitchFamily="34" charset="0"/>
                <a:ea typeface="Tahoma" pitchFamily="34" charset="0"/>
                <a:cs typeface="Tahoma" pitchFamily="34" charset="0"/>
              </a:rPr>
              <a:t>Lakhani</a:t>
            </a:r>
            <a:r>
              <a:rPr lang="en-US" sz="2300" dirty="0" smtClean="0">
                <a:latin typeface="Tahoma" pitchFamily="34" charset="0"/>
                <a:ea typeface="Tahoma" pitchFamily="34" charset="0"/>
                <a:cs typeface="Tahoma" pitchFamily="34" charset="0"/>
              </a:rPr>
              <a:t> vs. Municipal Committee AIR 1970. SC. 1002.</a:t>
            </a:r>
          </a:p>
          <a:p>
            <a:pPr>
              <a:spcAft>
                <a:spcPts val="600"/>
              </a:spcAft>
            </a:pPr>
            <a:r>
              <a:rPr lang="en-US" sz="2400" dirty="0" smtClean="0">
                <a:latin typeface="Tahoma" pitchFamily="34" charset="0"/>
                <a:ea typeface="Tahoma" pitchFamily="34" charset="0"/>
                <a:cs typeface="Tahoma" pitchFamily="34" charset="0"/>
              </a:rPr>
              <a:t>The Supreme Court held in UOI vs. KS </a:t>
            </a:r>
            <a:r>
              <a:rPr lang="en-US" sz="2400" dirty="0" err="1" smtClean="0">
                <a:latin typeface="Tahoma" pitchFamily="34" charset="0"/>
                <a:ea typeface="Tahoma" pitchFamily="34" charset="0"/>
                <a:cs typeface="Tahoma" pitchFamily="34" charset="0"/>
              </a:rPr>
              <a:t>Subramanium</a:t>
            </a:r>
            <a:r>
              <a:rPr lang="en-US" sz="2400" dirty="0" smtClean="0">
                <a:latin typeface="Tahoma" pitchFamily="34" charset="0"/>
                <a:ea typeface="Tahoma" pitchFamily="34" charset="0"/>
                <a:cs typeface="Tahoma" pitchFamily="34" charset="0"/>
              </a:rPr>
              <a:t> AIR 1976 S.C. 2433 that the proper course for a High Court in a case where there are conflicting decisions of larger Benches of the Supreme Court and smaller benches of the Supreme Court, is to try to follow the opinions expressed by larger Benches.</a:t>
            </a:r>
          </a:p>
          <a:p>
            <a:pPr lvl="0">
              <a:spcAft>
                <a:spcPts val="600"/>
              </a:spcAft>
            </a:pPr>
            <a:endParaRPr lang="en-US" sz="2300" dirty="0" smtClean="0">
              <a:latin typeface="Tahoma" pitchFamily="34" charset="0"/>
              <a:ea typeface="Tahoma" pitchFamily="34" charset="0"/>
              <a:cs typeface="Tahoma" pitchFamily="34" charset="0"/>
            </a:endParaRPr>
          </a:p>
          <a:p>
            <a:pPr lvl="0">
              <a:spcAft>
                <a:spcPts val="600"/>
              </a:spcAft>
            </a:pPr>
            <a:endParaRPr lang="en-US" sz="2400" dirty="0" smtClean="0"/>
          </a:p>
          <a:p>
            <a:pPr lvl="0">
              <a:spcAft>
                <a:spcPts val="600"/>
              </a:spcAft>
            </a:pPr>
            <a:endParaRPr lang="en-US" sz="2400" dirty="0" smtClean="0"/>
          </a:p>
          <a:p>
            <a:pPr lvl="0">
              <a:spcAft>
                <a:spcPts val="600"/>
              </a:spcAft>
            </a:pPr>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a:buNone/>
            </a:pPr>
            <a:endParaRPr lang="en-US" sz="1570" dirty="0" smtClean="0">
              <a:latin typeface="Tahoma" pitchFamily="34" charset="0"/>
              <a:ea typeface="Tahoma" pitchFamily="34" charset="0"/>
              <a:cs typeface="Tahoma" pitchFamily="34" charset="0"/>
            </a:endParaRPr>
          </a:p>
          <a:p>
            <a:endParaRPr lang="en-US" sz="157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21</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dirty="0" smtClean="0"/>
              <a:t>Law of precedents and Judicial Discipline </a:t>
            </a:r>
            <a:br>
              <a:rPr lang="en-US" sz="3600" dirty="0" smtClean="0"/>
            </a:br>
            <a:r>
              <a:rPr lang="en-US" sz="3600" dirty="0" smtClean="0"/>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lvl="0">
              <a:spcAft>
                <a:spcPts val="600"/>
              </a:spcAft>
            </a:pPr>
            <a:r>
              <a:rPr lang="en-US" sz="2200" dirty="0" smtClean="0">
                <a:latin typeface="Tahoma" pitchFamily="34" charset="0"/>
                <a:ea typeface="Tahoma" pitchFamily="34" charset="0"/>
                <a:cs typeface="Tahoma" pitchFamily="34" charset="0"/>
              </a:rPr>
              <a:t>In </a:t>
            </a:r>
            <a:r>
              <a:rPr lang="en-US" sz="2200" dirty="0" err="1" smtClean="0">
                <a:latin typeface="Tahoma" pitchFamily="34" charset="0"/>
                <a:ea typeface="Tahoma" pitchFamily="34" charset="0"/>
                <a:cs typeface="Tahoma" pitchFamily="34" charset="0"/>
              </a:rPr>
              <a:t>Nandanam</a:t>
            </a:r>
            <a:r>
              <a:rPr lang="en-US" sz="2200" dirty="0" smtClean="0">
                <a:latin typeface="Tahoma" pitchFamily="34" charset="0"/>
                <a:ea typeface="Tahoma" pitchFamily="34" charset="0"/>
                <a:cs typeface="Tahoma" pitchFamily="34" charset="0"/>
              </a:rPr>
              <a:t> Construction vs. Asst. Commissioner (1983) Tax L. R. 2816, the A. P. High Court has taken the view that in the case of conflicting decisions of the Supreme Court rendered by two Benches of equal strength the subsequent or later decision should he followed. The Madras HC has also taken a similar view in CIT vs. </a:t>
            </a:r>
            <a:r>
              <a:rPr lang="en-US" sz="2200" dirty="0" err="1" smtClean="0">
                <a:latin typeface="Tahoma" pitchFamily="34" charset="0"/>
                <a:ea typeface="Tahoma" pitchFamily="34" charset="0"/>
                <a:cs typeface="Tahoma" pitchFamily="34" charset="0"/>
              </a:rPr>
              <a:t>Nagi</a:t>
            </a:r>
            <a:r>
              <a:rPr lang="en-US" sz="2200" dirty="0" smtClean="0">
                <a:latin typeface="Tahoma" pitchFamily="34" charset="0"/>
                <a:ea typeface="Tahoma" pitchFamily="34" charset="0"/>
                <a:cs typeface="Tahoma" pitchFamily="34" charset="0"/>
              </a:rPr>
              <a:t> </a:t>
            </a:r>
            <a:r>
              <a:rPr lang="en-US" sz="2200" dirty="0" err="1" smtClean="0">
                <a:latin typeface="Tahoma" pitchFamily="34" charset="0"/>
                <a:ea typeface="Tahoma" pitchFamily="34" charset="0"/>
                <a:cs typeface="Tahoma" pitchFamily="34" charset="0"/>
              </a:rPr>
              <a:t>Reddi</a:t>
            </a:r>
            <a:r>
              <a:rPr lang="en-US" sz="2200" dirty="0" smtClean="0">
                <a:latin typeface="Tahoma" pitchFamily="34" charset="0"/>
                <a:ea typeface="Tahoma" pitchFamily="34" charset="0"/>
                <a:cs typeface="Tahoma" pitchFamily="34" charset="0"/>
              </a:rPr>
              <a:t> (1983) 144 ITR 62.</a:t>
            </a:r>
          </a:p>
          <a:p>
            <a:pPr lvl="0">
              <a:spcAft>
                <a:spcPts val="600"/>
              </a:spcAft>
            </a:pPr>
            <a:r>
              <a:rPr lang="en-US" sz="2200" dirty="0" smtClean="0">
                <a:latin typeface="Tahoma" pitchFamily="34" charset="0"/>
                <a:ea typeface="Tahoma" pitchFamily="34" charset="0"/>
                <a:cs typeface="Tahoma" pitchFamily="34" charset="0"/>
              </a:rPr>
              <a:t>However the Punjab HC in Indo Swiss Tune Ltd. vs. </a:t>
            </a:r>
            <a:r>
              <a:rPr lang="en-US" sz="2200" dirty="0" err="1" smtClean="0">
                <a:latin typeface="Tahoma" pitchFamily="34" charset="0"/>
                <a:ea typeface="Tahoma" pitchFamily="34" charset="0"/>
                <a:cs typeface="Tahoma" pitchFamily="34" charset="0"/>
              </a:rPr>
              <a:t>Umrao</a:t>
            </a:r>
            <a:r>
              <a:rPr lang="en-US" sz="2200" dirty="0" smtClean="0">
                <a:latin typeface="Tahoma" pitchFamily="34" charset="0"/>
                <a:ea typeface="Tahoma" pitchFamily="34" charset="0"/>
                <a:cs typeface="Tahoma" pitchFamily="34" charset="0"/>
              </a:rPr>
              <a:t> AIR 1981 </a:t>
            </a:r>
            <a:r>
              <a:rPr lang="en-US" sz="2200" dirty="0" err="1" smtClean="0">
                <a:latin typeface="Tahoma" pitchFamily="34" charset="0"/>
                <a:ea typeface="Tahoma" pitchFamily="34" charset="0"/>
                <a:cs typeface="Tahoma" pitchFamily="34" charset="0"/>
              </a:rPr>
              <a:t>Punj</a:t>
            </a:r>
            <a:r>
              <a:rPr lang="en-US" sz="2200" dirty="0" smtClean="0">
                <a:latin typeface="Tahoma" pitchFamily="34" charset="0"/>
                <a:ea typeface="Tahoma" pitchFamily="34" charset="0"/>
                <a:cs typeface="Tahoma" pitchFamily="34" charset="0"/>
              </a:rPr>
              <a:t> 213 held that the HC can follow the judgment which appears to it as laying down the law more elaborately and accurately.</a:t>
            </a:r>
          </a:p>
          <a:p>
            <a:pPr lvl="0">
              <a:spcAft>
                <a:spcPts val="600"/>
              </a:spcAft>
            </a:pPr>
            <a:r>
              <a:rPr lang="en-US" sz="2200" dirty="0" smtClean="0">
                <a:latin typeface="Tahoma" pitchFamily="34" charset="0"/>
                <a:ea typeface="Tahoma" pitchFamily="34" charset="0"/>
                <a:cs typeface="Tahoma" pitchFamily="34" charset="0"/>
              </a:rPr>
              <a:t>Sometimes, it also happens that the Supreme Court decides the matter by stating that it should not be taken as a precedent. In such a situation, the said judgment does not operate as a binding judgment. </a:t>
            </a:r>
          </a:p>
          <a:p>
            <a:pPr lvl="0">
              <a:spcAft>
                <a:spcPts val="600"/>
              </a:spcAft>
            </a:pPr>
            <a:r>
              <a:rPr lang="en-US" sz="2200" dirty="0" smtClean="0">
                <a:latin typeface="Tahoma" pitchFamily="34" charset="0"/>
                <a:ea typeface="Tahoma" pitchFamily="34" charset="0"/>
                <a:cs typeface="Tahoma" pitchFamily="34" charset="0"/>
              </a:rPr>
              <a:t>In a judgment delivered by a majority, it is not open to the lower court to follow the minority judgment</a:t>
            </a:r>
          </a:p>
          <a:p>
            <a:pPr lvl="0">
              <a:spcAft>
                <a:spcPts val="600"/>
              </a:spcAft>
            </a:pPr>
            <a:endParaRPr lang="en-US" sz="2400" dirty="0" smtClean="0"/>
          </a:p>
          <a:p>
            <a:pPr lvl="0">
              <a:spcAft>
                <a:spcPts val="600"/>
              </a:spcAft>
            </a:pPr>
            <a:endParaRPr lang="en-US" sz="2400" dirty="0" smtClean="0"/>
          </a:p>
          <a:p>
            <a:pPr lvl="0">
              <a:spcAft>
                <a:spcPts val="600"/>
              </a:spcAft>
            </a:pPr>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a:buNone/>
            </a:pPr>
            <a:endParaRPr lang="en-US" sz="1570" dirty="0" smtClean="0">
              <a:latin typeface="Tahoma" pitchFamily="34" charset="0"/>
              <a:ea typeface="Tahoma" pitchFamily="34" charset="0"/>
              <a:cs typeface="Tahoma" pitchFamily="34" charset="0"/>
            </a:endParaRPr>
          </a:p>
          <a:p>
            <a:endParaRPr lang="en-US" sz="157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22</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dirty="0" smtClean="0"/>
              <a:t>THE DOCTRINE OF MERGER</a:t>
            </a:r>
            <a:br>
              <a:rPr lang="en-US" sz="3600" dirty="0" smtClean="0"/>
            </a:br>
            <a:r>
              <a:rPr lang="en-US" sz="3600" dirty="0" smtClean="0"/>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lvl="0">
              <a:spcAft>
                <a:spcPts val="600"/>
              </a:spcAft>
            </a:pPr>
            <a:r>
              <a:rPr lang="en-US" sz="2300" dirty="0" smtClean="0">
                <a:latin typeface="Tahoma" pitchFamily="34" charset="0"/>
                <a:ea typeface="Tahoma" pitchFamily="34" charset="0"/>
                <a:cs typeface="Tahoma" pitchFamily="34" charset="0"/>
              </a:rPr>
              <a:t>In M/s. </a:t>
            </a:r>
            <a:r>
              <a:rPr lang="en-US" sz="2300" dirty="0" err="1" smtClean="0">
                <a:latin typeface="Tahoma" pitchFamily="34" charset="0"/>
                <a:ea typeface="Tahoma" pitchFamily="34" charset="0"/>
                <a:cs typeface="Tahoma" pitchFamily="34" charset="0"/>
              </a:rPr>
              <a:t>Goier</a:t>
            </a:r>
            <a:r>
              <a:rPr lang="en-US" sz="2300" dirty="0" smtClean="0">
                <a:latin typeface="Tahoma" pitchFamily="34" charset="0"/>
                <a:ea typeface="Tahoma" pitchFamily="34" charset="0"/>
                <a:cs typeface="Tahoma" pitchFamily="34" charset="0"/>
              </a:rPr>
              <a:t> Brothers Pvt. Ltd. v. </a:t>
            </a:r>
            <a:r>
              <a:rPr lang="en-US" sz="2300" dirty="0" err="1" smtClean="0">
                <a:latin typeface="Tahoma" pitchFamily="34" charset="0"/>
                <a:ea typeface="Tahoma" pitchFamily="34" charset="0"/>
                <a:cs typeface="Tahoma" pitchFamily="34" charset="0"/>
              </a:rPr>
              <a:t>Shri</a:t>
            </a:r>
            <a:r>
              <a:rPr lang="en-US" sz="2300" dirty="0" smtClean="0">
                <a:latin typeface="Tahoma" pitchFamily="34" charset="0"/>
                <a:ea typeface="Tahoma" pitchFamily="34" charset="0"/>
                <a:cs typeface="Tahoma" pitchFamily="34" charset="0"/>
              </a:rPr>
              <a:t> </a:t>
            </a:r>
            <a:r>
              <a:rPr lang="en-US" sz="2300" dirty="0" err="1" smtClean="0">
                <a:latin typeface="Tahoma" pitchFamily="34" charset="0"/>
                <a:ea typeface="Tahoma" pitchFamily="34" charset="0"/>
                <a:cs typeface="Tahoma" pitchFamily="34" charset="0"/>
              </a:rPr>
              <a:t>Ratanlal</a:t>
            </a:r>
            <a:r>
              <a:rPr lang="en-US" sz="2300" dirty="0" smtClean="0">
                <a:latin typeface="Tahoma" pitchFamily="34" charset="0"/>
                <a:ea typeface="Tahoma" pitchFamily="34" charset="0"/>
                <a:cs typeface="Tahoma" pitchFamily="34" charset="0"/>
              </a:rPr>
              <a:t> - AIR 1974 SC 1380 Hon’ble Supreme Court held that the order passed by the lower authority shall merge in the order passed by the appellate authority whatsoever be its decision - whether of reversal or modification or only confirmation. </a:t>
            </a:r>
          </a:p>
          <a:p>
            <a:pPr lvl="0">
              <a:spcAft>
                <a:spcPts val="600"/>
              </a:spcAft>
            </a:pPr>
            <a:r>
              <a:rPr lang="en-US" sz="2300" dirty="0" smtClean="0">
                <a:latin typeface="Tahoma" pitchFamily="34" charset="0"/>
                <a:ea typeface="Tahoma" pitchFamily="34" charset="0"/>
                <a:cs typeface="Tahoma" pitchFamily="34" charset="0"/>
              </a:rPr>
              <a:t>However, the doctrine is not of universal or unlimited application. Under Article 136 of the Constitution a discretion is vested in Supreme Court to interfere by granting leave to an applicant to enter in its appellate jurisdiction not open otherwise and as of right. </a:t>
            </a:r>
          </a:p>
          <a:p>
            <a:pPr lvl="0">
              <a:spcAft>
                <a:spcPts val="600"/>
              </a:spcAft>
            </a:pPr>
            <a:r>
              <a:rPr lang="en-US" sz="2300" dirty="0" smtClean="0">
                <a:latin typeface="Tahoma" pitchFamily="34" charset="0"/>
                <a:ea typeface="Tahoma" pitchFamily="34" charset="0"/>
                <a:cs typeface="Tahoma" pitchFamily="34" charset="0"/>
              </a:rPr>
              <a:t>The exercise of jurisdiction conferred on this Court by Article 136 of the Constitution consists of two steps : </a:t>
            </a:r>
          </a:p>
          <a:p>
            <a:pPr lvl="0">
              <a:spcAft>
                <a:spcPts val="600"/>
              </a:spcAft>
            </a:pPr>
            <a:r>
              <a:rPr lang="en-US" sz="2300" dirty="0" smtClean="0">
                <a:latin typeface="Tahoma" pitchFamily="34" charset="0"/>
                <a:ea typeface="Tahoma" pitchFamily="34" charset="0"/>
                <a:cs typeface="Tahoma" pitchFamily="34" charset="0"/>
              </a:rPr>
              <a:t>(</a:t>
            </a:r>
            <a:r>
              <a:rPr lang="en-US" sz="2300" dirty="0" err="1" smtClean="0">
                <a:latin typeface="Tahoma" pitchFamily="34" charset="0"/>
                <a:ea typeface="Tahoma" pitchFamily="34" charset="0"/>
                <a:cs typeface="Tahoma" pitchFamily="34" charset="0"/>
              </a:rPr>
              <a:t>i</a:t>
            </a:r>
            <a:r>
              <a:rPr lang="en-US" sz="2300" dirty="0" smtClean="0">
                <a:latin typeface="Tahoma" pitchFamily="34" charset="0"/>
                <a:ea typeface="Tahoma" pitchFamily="34" charset="0"/>
                <a:cs typeface="Tahoma" pitchFamily="34" charset="0"/>
              </a:rPr>
              <a:t>) granting special leave to appeal; and </a:t>
            </a:r>
          </a:p>
          <a:p>
            <a:pPr lvl="0">
              <a:spcAft>
                <a:spcPts val="600"/>
              </a:spcAft>
            </a:pPr>
            <a:r>
              <a:rPr lang="en-US" sz="2300" dirty="0" smtClean="0">
                <a:latin typeface="Tahoma" pitchFamily="34" charset="0"/>
                <a:ea typeface="Tahoma" pitchFamily="34" charset="0"/>
                <a:cs typeface="Tahoma" pitchFamily="34" charset="0"/>
              </a:rPr>
              <a:t>(ii) hearing the appeal. </a:t>
            </a:r>
          </a:p>
          <a:p>
            <a:pPr lvl="0">
              <a:spcAft>
                <a:spcPts val="600"/>
              </a:spcAft>
            </a:pPr>
            <a:endParaRPr lang="en-US" sz="2400" dirty="0" smtClean="0"/>
          </a:p>
          <a:p>
            <a:pPr lvl="0">
              <a:spcAft>
                <a:spcPts val="600"/>
              </a:spcAft>
            </a:pPr>
            <a:endParaRPr lang="en-US" sz="2400" dirty="0" smtClean="0"/>
          </a:p>
          <a:p>
            <a:pPr lvl="0">
              <a:spcAft>
                <a:spcPts val="600"/>
              </a:spcAft>
            </a:pPr>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a:buNone/>
            </a:pPr>
            <a:endParaRPr lang="en-US" sz="1570" dirty="0" smtClean="0">
              <a:latin typeface="Tahoma" pitchFamily="34" charset="0"/>
              <a:ea typeface="Tahoma" pitchFamily="34" charset="0"/>
              <a:cs typeface="Tahoma" pitchFamily="34" charset="0"/>
            </a:endParaRPr>
          </a:p>
          <a:p>
            <a:endParaRPr lang="en-US" sz="157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23</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dirty="0" smtClean="0"/>
              <a:t>THE DOCTRINE OF MERGER</a:t>
            </a:r>
            <a:br>
              <a:rPr lang="en-US" sz="3600" dirty="0" smtClean="0"/>
            </a:br>
            <a:r>
              <a:rPr lang="en-US" sz="3600" dirty="0" smtClean="0"/>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lvl="0">
              <a:spcAft>
                <a:spcPts val="600"/>
              </a:spcAft>
            </a:pPr>
            <a:r>
              <a:rPr lang="en-US" sz="2400" dirty="0" smtClean="0">
                <a:latin typeface="Tahoma" pitchFamily="34" charset="0"/>
                <a:ea typeface="Tahoma" pitchFamily="34" charset="0"/>
                <a:cs typeface="Tahoma" pitchFamily="34" charset="0"/>
              </a:rPr>
              <a:t>While hearing the petition for special leave to appeal, the Court is called upon to see whether the petitioner should be granted such leave or not. While hearing such petition, the Court is not exercising its appellate jurisdiction; it is merely exercising its discretionary jurisdiction to grant or not to grant leave to appeal. The petitioner is still outside the gate of entry though aspiring to enter the appellate arena of Supreme Court. Whether he enters or not would depend on the fate of his petition for special leave</a:t>
            </a:r>
          </a:p>
          <a:p>
            <a:pPr lvl="0">
              <a:spcAft>
                <a:spcPts val="600"/>
              </a:spcAft>
            </a:pPr>
            <a:r>
              <a:rPr lang="en-US" sz="2400" dirty="0" smtClean="0">
                <a:latin typeface="Tahoma" pitchFamily="34" charset="0"/>
                <a:ea typeface="Tahoma" pitchFamily="34" charset="0"/>
                <a:cs typeface="Tahoma" pitchFamily="34" charset="0"/>
              </a:rPr>
              <a:t>If the petition seeking grant of leave to appeal is dismissed, it is an expression of opinion by the Supreme Court that a case for invoking appellate jurisdiction of the Supreme Court was not made out. </a:t>
            </a:r>
          </a:p>
          <a:p>
            <a:pPr lvl="0">
              <a:spcAft>
                <a:spcPts val="600"/>
              </a:spcAft>
            </a:pPr>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a:buNone/>
            </a:pPr>
            <a:endParaRPr lang="en-US" sz="1570" dirty="0" smtClean="0">
              <a:latin typeface="Tahoma" pitchFamily="34" charset="0"/>
              <a:ea typeface="Tahoma" pitchFamily="34" charset="0"/>
              <a:cs typeface="Tahoma" pitchFamily="34" charset="0"/>
            </a:endParaRPr>
          </a:p>
          <a:p>
            <a:endParaRPr lang="en-US" sz="157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24</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dirty="0" smtClean="0"/>
              <a:t>THE DOCTRINE OF MERGER</a:t>
            </a:r>
            <a:br>
              <a:rPr lang="en-US" sz="3600" dirty="0" smtClean="0"/>
            </a:br>
            <a:r>
              <a:rPr lang="en-US" sz="3600" dirty="0" smtClean="0"/>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lvl="0">
              <a:spcAft>
                <a:spcPts val="600"/>
              </a:spcAft>
            </a:pPr>
            <a:r>
              <a:rPr lang="en-US" sz="2200" dirty="0" smtClean="0">
                <a:latin typeface="Tahoma" pitchFamily="34" charset="0"/>
                <a:ea typeface="Tahoma" pitchFamily="34" charset="0"/>
                <a:cs typeface="Tahoma" pitchFamily="34" charset="0"/>
              </a:rPr>
              <a:t>A SLP may be dismissed by a non-speaking order or by a speaking order. Whatever be the phraseology, the doctrine of merger is not attracted because the jurisdiction exercised was not an appellate jurisdiction but merely a discretionary jurisdiction. If however, it briefly lays down the principle, may be, contrary to the one laid down by the High Court and yet would dismiss the SLP, the reason given are intended for purposes of Article 141 binding on all the courts and tribunals in India.</a:t>
            </a:r>
          </a:p>
          <a:p>
            <a:pPr lvl="0">
              <a:spcAft>
                <a:spcPts val="600"/>
              </a:spcAft>
            </a:pPr>
            <a:r>
              <a:rPr lang="en-US" sz="2200" dirty="0" smtClean="0">
                <a:latin typeface="Tahoma" pitchFamily="34" charset="0"/>
                <a:ea typeface="Tahoma" pitchFamily="34" charset="0"/>
                <a:cs typeface="Tahoma" pitchFamily="34" charset="0"/>
              </a:rPr>
              <a:t>In Junior </a:t>
            </a:r>
            <a:r>
              <a:rPr lang="en-US" sz="2200" dirty="0" err="1" smtClean="0">
                <a:latin typeface="Tahoma" pitchFamily="34" charset="0"/>
                <a:ea typeface="Tahoma" pitchFamily="34" charset="0"/>
                <a:cs typeface="Tahoma" pitchFamily="34" charset="0"/>
              </a:rPr>
              <a:t>Telecome</a:t>
            </a:r>
            <a:r>
              <a:rPr lang="en-US" sz="2200" dirty="0" smtClean="0">
                <a:latin typeface="Tahoma" pitchFamily="34" charset="0"/>
                <a:ea typeface="Tahoma" pitchFamily="34" charset="0"/>
                <a:cs typeface="Tahoma" pitchFamily="34" charset="0"/>
              </a:rPr>
              <a:t> Officers Forum &amp; Ors. v. Union of India &amp; Ors. - 1993 Supp. (4) SCC 693 the dismissal of the SLP, though in </a:t>
            </a:r>
            <a:r>
              <a:rPr lang="en-US" sz="2200" dirty="0" err="1" smtClean="0">
                <a:latin typeface="Tahoma" pitchFamily="34" charset="0"/>
                <a:ea typeface="Tahoma" pitchFamily="34" charset="0"/>
                <a:cs typeface="Tahoma" pitchFamily="34" charset="0"/>
              </a:rPr>
              <a:t>limine</a:t>
            </a:r>
            <a:r>
              <a:rPr lang="en-US" sz="2200" dirty="0" smtClean="0">
                <a:latin typeface="Tahoma" pitchFamily="34" charset="0"/>
                <a:ea typeface="Tahoma" pitchFamily="34" charset="0"/>
                <a:cs typeface="Tahoma" pitchFamily="34" charset="0"/>
              </a:rPr>
              <a:t>, was “on merits”. It was observed that the Supreme Court had exercised appellate jurisdiction vested in it under Article 136 of the Constitution and heard both the sides though the leave was not formally granted and the SLP was not formally converted into an appeal.   </a:t>
            </a:r>
          </a:p>
          <a:p>
            <a:pPr lvl="0">
              <a:spcAft>
                <a:spcPts val="600"/>
              </a:spcAft>
            </a:pPr>
            <a:endParaRPr lang="en-US" sz="2400" dirty="0" smtClean="0">
              <a:latin typeface="Tahoma" pitchFamily="34" charset="0"/>
              <a:ea typeface="Tahoma" pitchFamily="34" charset="0"/>
              <a:cs typeface="Tahoma" pitchFamily="34" charset="0"/>
            </a:endParaRPr>
          </a:p>
          <a:p>
            <a:pPr lvl="0">
              <a:spcAft>
                <a:spcPts val="600"/>
              </a:spcAft>
            </a:pPr>
            <a:endParaRPr lang="en-US" sz="2400" dirty="0" smtClean="0"/>
          </a:p>
          <a:p>
            <a:pPr lvl="0">
              <a:spcAft>
                <a:spcPts val="600"/>
              </a:spcAft>
            </a:pPr>
            <a:endParaRPr lang="en-US" sz="2400" dirty="0" smtClean="0"/>
          </a:p>
          <a:p>
            <a:pPr lvl="0">
              <a:spcAft>
                <a:spcPts val="600"/>
              </a:spcAft>
            </a:pPr>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a:buNone/>
            </a:pPr>
            <a:endParaRPr lang="en-US" sz="1570" dirty="0" smtClean="0">
              <a:latin typeface="Tahoma" pitchFamily="34" charset="0"/>
              <a:ea typeface="Tahoma" pitchFamily="34" charset="0"/>
              <a:cs typeface="Tahoma" pitchFamily="34" charset="0"/>
            </a:endParaRPr>
          </a:p>
          <a:p>
            <a:endParaRPr lang="en-US" sz="157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25</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dirty="0" smtClean="0"/>
              <a:t>THE DOCTRINE OF MERGER</a:t>
            </a:r>
            <a:br>
              <a:rPr lang="en-US" sz="3600" dirty="0" smtClean="0"/>
            </a:br>
            <a:r>
              <a:rPr lang="en-US" sz="3600" dirty="0" smtClean="0"/>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lvl="0">
              <a:spcAft>
                <a:spcPts val="600"/>
              </a:spcAft>
            </a:pPr>
            <a:r>
              <a:rPr lang="en-US" sz="2400" dirty="0" smtClean="0">
                <a:latin typeface="Tahoma" pitchFamily="34" charset="0"/>
                <a:ea typeface="Tahoma" pitchFamily="34" charset="0"/>
                <a:cs typeface="Tahoma" pitchFamily="34" charset="0"/>
              </a:rPr>
              <a:t>The expression often employed by this Court while disposing of such petitions are - “heard and dismissed“, “dismissed”, “dismissed as barred by time” and so on.</a:t>
            </a:r>
            <a:endParaRPr lang="en-US" sz="2200" dirty="0" smtClean="0">
              <a:latin typeface="Tahoma" pitchFamily="34" charset="0"/>
              <a:ea typeface="Tahoma" pitchFamily="34" charset="0"/>
              <a:cs typeface="Tahoma" pitchFamily="34" charset="0"/>
            </a:endParaRPr>
          </a:p>
          <a:p>
            <a:pPr lvl="0">
              <a:spcAft>
                <a:spcPts val="600"/>
              </a:spcAft>
            </a:pPr>
            <a:r>
              <a:rPr lang="en-US" sz="2200" dirty="0" smtClean="0">
                <a:latin typeface="Tahoma" pitchFamily="34" charset="0"/>
                <a:ea typeface="Tahoma" pitchFamily="34" charset="0"/>
                <a:cs typeface="Tahoma" pitchFamily="34" charset="0"/>
              </a:rPr>
              <a:t>However,  such dismissal does not exclude the jurisdiction of the Court or authority passing the order to review the same. </a:t>
            </a:r>
          </a:p>
          <a:p>
            <a:pPr lvl="0">
              <a:spcAft>
                <a:spcPts val="600"/>
              </a:spcAft>
            </a:pPr>
            <a:r>
              <a:rPr lang="en-US" sz="2400" dirty="0" smtClean="0">
                <a:latin typeface="Tahoma" pitchFamily="34" charset="0"/>
                <a:ea typeface="Tahoma" pitchFamily="34" charset="0"/>
                <a:cs typeface="Tahoma" pitchFamily="34" charset="0"/>
              </a:rPr>
              <a:t>If the  SLP is granted and the appeal is disposed of with or without reasons, by </a:t>
            </a:r>
            <a:r>
              <a:rPr lang="en-US" sz="2400" dirty="0" err="1" smtClean="0">
                <a:latin typeface="Tahoma" pitchFamily="34" charset="0"/>
                <a:ea typeface="Tahoma" pitchFamily="34" charset="0"/>
                <a:cs typeface="Tahoma" pitchFamily="34" charset="0"/>
              </a:rPr>
              <a:t>affirmance</a:t>
            </a:r>
            <a:r>
              <a:rPr lang="en-US" sz="2400" dirty="0" smtClean="0">
                <a:latin typeface="Tahoma" pitchFamily="34" charset="0"/>
                <a:ea typeface="Tahoma" pitchFamily="34" charset="0"/>
                <a:cs typeface="Tahoma" pitchFamily="34" charset="0"/>
              </a:rPr>
              <a:t> or otherwise, the judgment of the High Court merges with that of this Court.  </a:t>
            </a:r>
          </a:p>
          <a:p>
            <a:pPr lvl="0">
              <a:spcAft>
                <a:spcPts val="600"/>
              </a:spcAft>
            </a:pPr>
            <a:r>
              <a:rPr lang="en-US" sz="2400" dirty="0" smtClean="0">
                <a:latin typeface="Tahoma" pitchFamily="34" charset="0"/>
                <a:ea typeface="Tahoma" pitchFamily="34" charset="0"/>
                <a:cs typeface="Tahoma" pitchFamily="34" charset="0"/>
              </a:rPr>
              <a:t>Under Article 136 of the Constitution the Supreme Court may reverse, modify or affirm the judgment-decree or order appealed against while exercising its appellate jurisdiction and not while exercising the discretionary jurisdiction disposing of petition for special leave to appeal. The doctrine of merger can therefore be applied to the former and not to the latter.</a:t>
            </a:r>
          </a:p>
          <a:p>
            <a:pPr lvl="0">
              <a:spcAft>
                <a:spcPts val="600"/>
              </a:spcAft>
            </a:pPr>
            <a:endParaRPr lang="en-US" sz="2200" dirty="0" smtClean="0">
              <a:latin typeface="Tahoma" pitchFamily="34" charset="0"/>
              <a:ea typeface="Tahoma" pitchFamily="34" charset="0"/>
              <a:cs typeface="Tahoma" pitchFamily="34" charset="0"/>
            </a:endParaRPr>
          </a:p>
          <a:p>
            <a:pPr lvl="0">
              <a:spcAft>
                <a:spcPts val="600"/>
              </a:spcAft>
            </a:pPr>
            <a:endParaRPr lang="en-US" sz="2400" dirty="0" smtClean="0">
              <a:latin typeface="Tahoma" pitchFamily="34" charset="0"/>
              <a:ea typeface="Tahoma" pitchFamily="34" charset="0"/>
              <a:cs typeface="Tahoma" pitchFamily="34" charset="0"/>
            </a:endParaRPr>
          </a:p>
          <a:p>
            <a:pPr lvl="0">
              <a:spcAft>
                <a:spcPts val="600"/>
              </a:spcAft>
            </a:pPr>
            <a:endParaRPr lang="en-US" sz="2400" dirty="0" smtClean="0"/>
          </a:p>
          <a:p>
            <a:pPr lvl="0">
              <a:spcAft>
                <a:spcPts val="600"/>
              </a:spcAft>
            </a:pPr>
            <a:endParaRPr lang="en-US" sz="2400" dirty="0" smtClean="0"/>
          </a:p>
          <a:p>
            <a:pPr lvl="0">
              <a:spcAft>
                <a:spcPts val="600"/>
              </a:spcAft>
            </a:pPr>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a:buNone/>
            </a:pPr>
            <a:endParaRPr lang="en-US" sz="1570" dirty="0" smtClean="0">
              <a:latin typeface="Tahoma" pitchFamily="34" charset="0"/>
              <a:ea typeface="Tahoma" pitchFamily="34" charset="0"/>
              <a:cs typeface="Tahoma" pitchFamily="34" charset="0"/>
            </a:endParaRPr>
          </a:p>
          <a:p>
            <a:endParaRPr lang="en-US" sz="157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26</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dirty="0" smtClean="0"/>
              <a:t>THE DOCTRINE OF MERGER</a:t>
            </a:r>
            <a:br>
              <a:rPr lang="en-US" sz="3600" dirty="0" smtClean="0"/>
            </a:br>
            <a:r>
              <a:rPr lang="en-US" sz="3600" dirty="0" smtClean="0"/>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lvl="0">
              <a:spcAft>
                <a:spcPts val="600"/>
              </a:spcAft>
            </a:pPr>
            <a:r>
              <a:rPr lang="en-US" sz="2280" dirty="0" smtClean="0">
                <a:latin typeface="Tahoma" pitchFamily="34" charset="0"/>
                <a:ea typeface="Tahoma" pitchFamily="34" charset="0"/>
                <a:cs typeface="Tahoma" pitchFamily="34" charset="0"/>
              </a:rPr>
              <a:t>”To merge” means to sink or disappear in something else; to become absorbed or extinguished; to be combined or be swallowed up. Merger in law is defined as the absorption of a thing of lesser importance by a greater, whereby the lesser ceases to exist, but the greater is not increased; an absorption or swallowing up so as to involve a loss of identity and individuality. (See Corpus </a:t>
            </a:r>
            <a:r>
              <a:rPr lang="en-US" sz="2280" dirty="0" err="1" smtClean="0">
                <a:latin typeface="Tahoma" pitchFamily="34" charset="0"/>
                <a:ea typeface="Tahoma" pitchFamily="34" charset="0"/>
                <a:cs typeface="Tahoma" pitchFamily="34" charset="0"/>
              </a:rPr>
              <a:t>Juris</a:t>
            </a:r>
            <a:r>
              <a:rPr lang="en-US" sz="2280" dirty="0" smtClean="0">
                <a:latin typeface="Tahoma" pitchFamily="34" charset="0"/>
                <a:ea typeface="Tahoma" pitchFamily="34" charset="0"/>
                <a:cs typeface="Tahoma" pitchFamily="34" charset="0"/>
              </a:rPr>
              <a:t> </a:t>
            </a:r>
            <a:r>
              <a:rPr lang="en-US" sz="2280" dirty="0" err="1" smtClean="0">
                <a:latin typeface="Tahoma" pitchFamily="34" charset="0"/>
                <a:ea typeface="Tahoma" pitchFamily="34" charset="0"/>
                <a:cs typeface="Tahoma" pitchFamily="34" charset="0"/>
              </a:rPr>
              <a:t>Secundum</a:t>
            </a:r>
            <a:r>
              <a:rPr lang="en-US" sz="2280" dirty="0" smtClean="0">
                <a:latin typeface="Tahoma" pitchFamily="34" charset="0"/>
                <a:ea typeface="Tahoma" pitchFamily="34" charset="0"/>
                <a:cs typeface="Tahoma" pitchFamily="34" charset="0"/>
              </a:rPr>
              <a:t>, Vol. LVII, pp. 1067-1068).</a:t>
            </a:r>
          </a:p>
          <a:p>
            <a:pPr lvl="0">
              <a:spcAft>
                <a:spcPts val="600"/>
              </a:spcAft>
            </a:pPr>
            <a:r>
              <a:rPr lang="en-US" sz="2280" dirty="0" smtClean="0">
                <a:latin typeface="Tahoma" pitchFamily="34" charset="0"/>
                <a:ea typeface="Tahoma" pitchFamily="34" charset="0"/>
                <a:cs typeface="Tahoma" pitchFamily="34" charset="0"/>
              </a:rPr>
              <a:t> Once SLP is granted, the finality of the judgment, decree or order appealed against is put in jeopardy though it continues to be binding and effective between the parties unless it is a nullity or unless the Court may pass a specific order staying or suspending the operation or execution of the judgment, decree or order. </a:t>
            </a:r>
          </a:p>
          <a:p>
            <a:pPr lvl="0">
              <a:spcAft>
                <a:spcPts val="600"/>
              </a:spcAft>
            </a:pPr>
            <a:r>
              <a:rPr lang="en-US" sz="2280" dirty="0" smtClean="0">
                <a:latin typeface="Tahoma" pitchFamily="34" charset="0"/>
                <a:ea typeface="Tahoma" pitchFamily="34" charset="0"/>
                <a:cs typeface="Tahoma" pitchFamily="34" charset="0"/>
              </a:rPr>
              <a:t>Leading judgment on this subject matter is </a:t>
            </a:r>
            <a:r>
              <a:rPr lang="en-US" sz="2280" dirty="0" err="1" smtClean="0">
                <a:latin typeface="Tahoma" pitchFamily="34" charset="0"/>
                <a:ea typeface="Tahoma" pitchFamily="34" charset="0"/>
                <a:cs typeface="Tahoma" pitchFamily="34" charset="0"/>
              </a:rPr>
              <a:t>Kunhayammed</a:t>
            </a:r>
            <a:r>
              <a:rPr lang="en-US" sz="2280" dirty="0" smtClean="0">
                <a:latin typeface="Tahoma" pitchFamily="34" charset="0"/>
                <a:ea typeface="Tahoma" pitchFamily="34" charset="0"/>
                <a:cs typeface="Tahoma" pitchFamily="34" charset="0"/>
              </a:rPr>
              <a:t> </a:t>
            </a:r>
            <a:r>
              <a:rPr lang="en-US" sz="2280" dirty="0" err="1" smtClean="0">
                <a:latin typeface="Tahoma" pitchFamily="34" charset="0"/>
                <a:ea typeface="Tahoma" pitchFamily="34" charset="0"/>
                <a:cs typeface="Tahoma" pitchFamily="34" charset="0"/>
              </a:rPr>
              <a:t>vs</a:t>
            </a:r>
            <a:r>
              <a:rPr lang="en-US" sz="2280" dirty="0" smtClean="0">
                <a:latin typeface="Tahoma" pitchFamily="34" charset="0"/>
                <a:ea typeface="Tahoma" pitchFamily="34" charset="0"/>
                <a:cs typeface="Tahoma" pitchFamily="34" charset="0"/>
              </a:rPr>
              <a:t> State of Kerala (2000) 245 ITR 360(SC). </a:t>
            </a:r>
          </a:p>
          <a:p>
            <a:pPr lvl="0">
              <a:spcAft>
                <a:spcPts val="600"/>
              </a:spcAft>
            </a:pPr>
            <a:endParaRPr lang="en-US" sz="2400" dirty="0" smtClean="0">
              <a:latin typeface="Tahoma" pitchFamily="34" charset="0"/>
              <a:ea typeface="Tahoma" pitchFamily="34" charset="0"/>
              <a:cs typeface="Tahoma" pitchFamily="34" charset="0"/>
            </a:endParaRPr>
          </a:p>
          <a:p>
            <a:pPr lvl="0">
              <a:spcAft>
                <a:spcPts val="600"/>
              </a:spcAft>
            </a:pPr>
            <a:endParaRPr lang="en-US" sz="2400" dirty="0" smtClean="0"/>
          </a:p>
          <a:p>
            <a:pPr lvl="0">
              <a:spcAft>
                <a:spcPts val="600"/>
              </a:spcAft>
            </a:pPr>
            <a:endParaRPr lang="en-US" sz="2400" dirty="0" smtClean="0"/>
          </a:p>
          <a:p>
            <a:pPr lvl="0">
              <a:spcAft>
                <a:spcPts val="600"/>
              </a:spcAft>
            </a:pPr>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a:buNone/>
            </a:pPr>
            <a:endParaRPr lang="en-US" sz="1570" dirty="0" smtClean="0">
              <a:latin typeface="Tahoma" pitchFamily="34" charset="0"/>
              <a:ea typeface="Tahoma" pitchFamily="34" charset="0"/>
              <a:cs typeface="Tahoma" pitchFamily="34" charset="0"/>
            </a:endParaRPr>
          </a:p>
          <a:p>
            <a:endParaRPr lang="en-US" sz="157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27</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dirty="0" smtClean="0"/>
              <a:t>RATIO DECIDENDI </a:t>
            </a:r>
            <a:br>
              <a:rPr lang="en-US" sz="3600" dirty="0" smtClean="0"/>
            </a:br>
            <a:r>
              <a:rPr lang="en-US" sz="3600" dirty="0" smtClean="0"/>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a:spcAft>
                <a:spcPts val="600"/>
              </a:spcAft>
            </a:pPr>
            <a:r>
              <a:rPr lang="en-US" sz="2400" dirty="0" smtClean="0"/>
              <a:t> </a:t>
            </a:r>
            <a:r>
              <a:rPr lang="en-US" sz="2400" dirty="0" smtClean="0">
                <a:latin typeface="Tahoma" pitchFamily="34" charset="0"/>
                <a:ea typeface="Tahoma" pitchFamily="34" charset="0"/>
                <a:cs typeface="Tahoma" pitchFamily="34" charset="0"/>
              </a:rPr>
              <a:t>What is binding as a judicial precedent is ‘ratio </a:t>
            </a:r>
            <a:r>
              <a:rPr lang="en-US" sz="2400" dirty="0" err="1" smtClean="0">
                <a:latin typeface="Tahoma" pitchFamily="34" charset="0"/>
                <a:ea typeface="Tahoma" pitchFamily="34" charset="0"/>
                <a:cs typeface="Tahoma" pitchFamily="34" charset="0"/>
              </a:rPr>
              <a:t>decidendi</a:t>
            </a:r>
            <a:r>
              <a:rPr lang="en-US" sz="2400" dirty="0" smtClean="0">
                <a:latin typeface="Tahoma" pitchFamily="34" charset="0"/>
                <a:ea typeface="Tahoma" pitchFamily="34" charset="0"/>
                <a:cs typeface="Tahoma" pitchFamily="34" charset="0"/>
              </a:rPr>
              <a:t>’. The expression ‘ratio </a:t>
            </a:r>
            <a:r>
              <a:rPr lang="en-US" sz="2400" dirty="0" err="1" smtClean="0">
                <a:latin typeface="Tahoma" pitchFamily="34" charset="0"/>
                <a:ea typeface="Tahoma" pitchFamily="34" charset="0"/>
                <a:cs typeface="Tahoma" pitchFamily="34" charset="0"/>
              </a:rPr>
              <a:t>decidendi</a:t>
            </a:r>
            <a:r>
              <a:rPr lang="en-US" sz="2400" dirty="0" smtClean="0">
                <a:latin typeface="Tahoma" pitchFamily="34" charset="0"/>
                <a:ea typeface="Tahoma" pitchFamily="34" charset="0"/>
                <a:cs typeface="Tahoma" pitchFamily="34" charset="0"/>
              </a:rPr>
              <a:t>’ means the underlying principle, viz., the general reasons upon which the decision has been made. It has to be ascertained by analysis of the facts of the case and the process of reasoning involving the major premise consisting of rule of law, either statutory or judge made and a minor premise consisting of material facts of the case under consideration. If it is not clear, it is not the duty of the court to spell it out with difficulty in order to be bound by it – Krishna Kumar vs. UOI 1990 (4) SCC 207 at 226-27 (SC).</a:t>
            </a:r>
          </a:p>
          <a:p>
            <a:pPr>
              <a:spcAft>
                <a:spcPts val="600"/>
              </a:spcAft>
            </a:pPr>
            <a:r>
              <a:rPr lang="en-US" sz="2400" dirty="0" smtClean="0">
                <a:latin typeface="Tahoma" pitchFamily="34" charset="0"/>
                <a:ea typeface="Tahoma" pitchFamily="34" charset="0"/>
                <a:cs typeface="Tahoma" pitchFamily="34" charset="0"/>
              </a:rPr>
              <a:t>Ratio </a:t>
            </a:r>
            <a:r>
              <a:rPr lang="en-US" sz="2400" dirty="0" err="1" smtClean="0">
                <a:latin typeface="Tahoma" pitchFamily="34" charset="0"/>
                <a:ea typeface="Tahoma" pitchFamily="34" charset="0"/>
                <a:cs typeface="Tahoma" pitchFamily="34" charset="0"/>
              </a:rPr>
              <a:t>decidendi</a:t>
            </a:r>
            <a:r>
              <a:rPr lang="en-US" sz="2400" dirty="0" smtClean="0">
                <a:latin typeface="Tahoma" pitchFamily="34" charset="0"/>
                <a:ea typeface="Tahoma" pitchFamily="34" charset="0"/>
                <a:cs typeface="Tahoma" pitchFamily="34" charset="0"/>
              </a:rPr>
              <a:t> is the reasons formulated by the court for resolving an issue arising for determination and not in what may logically appear to flow from observation on non issues.   </a:t>
            </a:r>
          </a:p>
          <a:p>
            <a:pPr>
              <a:spcAft>
                <a:spcPts val="600"/>
              </a:spcAft>
            </a:pPr>
            <a:endParaRPr lang="en-US" sz="2400" dirty="0" smtClean="0">
              <a:latin typeface="Tahoma" pitchFamily="34" charset="0"/>
              <a:ea typeface="Tahoma" pitchFamily="34" charset="0"/>
              <a:cs typeface="Tahoma" pitchFamily="34" charset="0"/>
            </a:endParaRPr>
          </a:p>
          <a:p>
            <a:pPr>
              <a:spcAft>
                <a:spcPts val="600"/>
              </a:spcAft>
            </a:pPr>
            <a:endParaRPr lang="en-US" sz="2400" dirty="0" smtClean="0">
              <a:latin typeface="Tahoma" pitchFamily="34" charset="0"/>
              <a:ea typeface="Tahoma" pitchFamily="34" charset="0"/>
              <a:cs typeface="Tahoma" pitchFamily="34" charset="0"/>
            </a:endParaRPr>
          </a:p>
          <a:p>
            <a:pPr>
              <a:spcAft>
                <a:spcPts val="600"/>
              </a:spcAft>
            </a:pPr>
            <a:endParaRPr lang="en-US" sz="2400" dirty="0" smtClean="0">
              <a:latin typeface="Tahoma" pitchFamily="34" charset="0"/>
              <a:ea typeface="Tahoma" pitchFamily="34" charset="0"/>
              <a:cs typeface="Tahoma" pitchFamily="34" charset="0"/>
            </a:endParaRPr>
          </a:p>
          <a:p>
            <a:pPr>
              <a:spcAft>
                <a:spcPts val="600"/>
              </a:spcAft>
            </a:pPr>
            <a:endParaRPr lang="en-US" sz="2400" dirty="0" smtClean="0"/>
          </a:p>
          <a:p>
            <a:pPr>
              <a:spcAft>
                <a:spcPts val="600"/>
              </a:spcAft>
            </a:pPr>
            <a:endParaRPr lang="en-US" sz="2400" dirty="0" smtClean="0"/>
          </a:p>
          <a:p>
            <a:pPr lvl="0">
              <a:spcAft>
                <a:spcPts val="600"/>
              </a:spcAft>
            </a:pPr>
            <a:endParaRPr lang="en-US" sz="2280" dirty="0" smtClean="0">
              <a:latin typeface="Tahoma" pitchFamily="34" charset="0"/>
              <a:ea typeface="Tahoma" pitchFamily="34" charset="0"/>
              <a:cs typeface="Tahoma" pitchFamily="34" charset="0"/>
            </a:endParaRPr>
          </a:p>
          <a:p>
            <a:pPr lvl="0">
              <a:spcAft>
                <a:spcPts val="600"/>
              </a:spcAft>
            </a:pPr>
            <a:endParaRPr lang="en-US" sz="2400" dirty="0" smtClean="0">
              <a:latin typeface="Tahoma" pitchFamily="34" charset="0"/>
              <a:ea typeface="Tahoma" pitchFamily="34" charset="0"/>
              <a:cs typeface="Tahoma" pitchFamily="34" charset="0"/>
            </a:endParaRPr>
          </a:p>
          <a:p>
            <a:pPr lvl="0">
              <a:spcAft>
                <a:spcPts val="600"/>
              </a:spcAft>
            </a:pPr>
            <a:endParaRPr lang="en-US" sz="2400" dirty="0" smtClean="0"/>
          </a:p>
          <a:p>
            <a:pPr lvl="0">
              <a:spcAft>
                <a:spcPts val="600"/>
              </a:spcAft>
            </a:pPr>
            <a:endParaRPr lang="en-US" sz="2400" dirty="0" smtClean="0"/>
          </a:p>
          <a:p>
            <a:pPr lvl="0">
              <a:spcAft>
                <a:spcPts val="600"/>
              </a:spcAft>
            </a:pPr>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a:buNone/>
            </a:pPr>
            <a:endParaRPr lang="en-US" sz="1570" dirty="0" smtClean="0">
              <a:latin typeface="Tahoma" pitchFamily="34" charset="0"/>
              <a:ea typeface="Tahoma" pitchFamily="34" charset="0"/>
              <a:cs typeface="Tahoma" pitchFamily="34" charset="0"/>
            </a:endParaRPr>
          </a:p>
          <a:p>
            <a:endParaRPr lang="en-US" sz="157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28</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dirty="0" smtClean="0"/>
              <a:t>RATIO DECIDENDI </a:t>
            </a:r>
            <a:br>
              <a:rPr lang="en-US" sz="3600" dirty="0" smtClean="0"/>
            </a:br>
            <a:r>
              <a:rPr lang="en-US" sz="3600" dirty="0" smtClean="0"/>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a:spcAft>
                <a:spcPts val="600"/>
              </a:spcAft>
            </a:pPr>
            <a:r>
              <a:rPr lang="en-US" sz="2200" dirty="0" smtClean="0">
                <a:latin typeface="Tahoma" pitchFamily="34" charset="0"/>
                <a:ea typeface="Tahoma" pitchFamily="34" charset="0"/>
                <a:cs typeface="Tahoma" pitchFamily="34" charset="0"/>
              </a:rPr>
              <a:t>In the case of Commissioner of Income Tax </a:t>
            </a:r>
            <a:r>
              <a:rPr lang="en-US" sz="2200" dirty="0" err="1" smtClean="0">
                <a:latin typeface="Tahoma" pitchFamily="34" charset="0"/>
                <a:ea typeface="Tahoma" pitchFamily="34" charset="0"/>
                <a:cs typeface="Tahoma" pitchFamily="34" charset="0"/>
              </a:rPr>
              <a:t>vs</a:t>
            </a:r>
            <a:r>
              <a:rPr lang="en-US" sz="2200" dirty="0" smtClean="0">
                <a:latin typeface="Tahoma" pitchFamily="34" charset="0"/>
                <a:ea typeface="Tahoma" pitchFamily="34" charset="0"/>
                <a:cs typeface="Tahoma" pitchFamily="34" charset="0"/>
              </a:rPr>
              <a:t> M/s Sun Engineering Works Private Limited AIR 1993, SC 43, the Hon'ble Apex Court held that, "while applying the decision to a later cases, the court must carefully try to ascertain the true principle laid down by the decision of the Supreme Court and not to pick out words or sentences from the Judgment divorced from the context of question under consideration by the court to support their reasoning.“ </a:t>
            </a:r>
          </a:p>
          <a:p>
            <a:pPr>
              <a:spcAft>
                <a:spcPts val="600"/>
              </a:spcAft>
            </a:pPr>
            <a:r>
              <a:rPr lang="en-US" sz="2200" dirty="0" smtClean="0">
                <a:latin typeface="Tahoma" pitchFamily="34" charset="0"/>
                <a:ea typeface="Tahoma" pitchFamily="34" charset="0"/>
                <a:cs typeface="Tahoma" pitchFamily="34" charset="0"/>
              </a:rPr>
              <a:t>If the judgment gives no reason for deciding a point, this would not be binding because what is binding is the reasons for the decision. </a:t>
            </a:r>
          </a:p>
          <a:p>
            <a:pPr>
              <a:spcAft>
                <a:spcPts val="600"/>
              </a:spcAft>
            </a:pPr>
            <a:r>
              <a:rPr lang="en-US" sz="2200" dirty="0" smtClean="0">
                <a:latin typeface="Tahoma" pitchFamily="34" charset="0"/>
                <a:ea typeface="Tahoma" pitchFamily="34" charset="0"/>
                <a:cs typeface="Tahoma" pitchFamily="34" charset="0"/>
              </a:rPr>
              <a:t>The Supreme Court however is not bound by its own previous decision. The earlier decision may be reviewed, for instance, (</a:t>
            </a:r>
            <a:r>
              <a:rPr lang="en-US" sz="2200" dirty="0" err="1" smtClean="0">
                <a:latin typeface="Tahoma" pitchFamily="34" charset="0"/>
                <a:ea typeface="Tahoma" pitchFamily="34" charset="0"/>
                <a:cs typeface="Tahoma" pitchFamily="34" charset="0"/>
              </a:rPr>
              <a:t>i</a:t>
            </a:r>
            <a:r>
              <a:rPr lang="en-US" sz="2200" dirty="0" smtClean="0">
                <a:latin typeface="Tahoma" pitchFamily="34" charset="0"/>
                <a:ea typeface="Tahoma" pitchFamily="34" charset="0"/>
                <a:cs typeface="Tahoma" pitchFamily="34" charset="0"/>
              </a:rPr>
              <a:t>) where an earlier relevant statutory provision had not been brought to the notice of the court, or (ii) if a vital point was not considered. However, judgment of one bench is binding on another bench, of lesser or equal strength.  </a:t>
            </a:r>
          </a:p>
          <a:p>
            <a:pPr>
              <a:spcAft>
                <a:spcPts val="600"/>
              </a:spcAft>
            </a:pPr>
            <a:endParaRPr lang="en-US" sz="2200" dirty="0" smtClean="0">
              <a:latin typeface="Tahoma" pitchFamily="34" charset="0"/>
              <a:ea typeface="Tahoma" pitchFamily="34" charset="0"/>
              <a:cs typeface="Tahoma" pitchFamily="34" charset="0"/>
            </a:endParaRPr>
          </a:p>
          <a:p>
            <a:pPr>
              <a:spcAft>
                <a:spcPts val="600"/>
              </a:spcAft>
            </a:pPr>
            <a:endParaRPr lang="en-US" sz="2400" dirty="0" smtClean="0">
              <a:latin typeface="Tahoma" pitchFamily="34" charset="0"/>
              <a:ea typeface="Tahoma" pitchFamily="34" charset="0"/>
              <a:cs typeface="Tahoma" pitchFamily="34" charset="0"/>
            </a:endParaRPr>
          </a:p>
          <a:p>
            <a:pPr>
              <a:spcAft>
                <a:spcPts val="600"/>
              </a:spcAft>
            </a:pPr>
            <a:endParaRPr lang="en-US" sz="2400" dirty="0" smtClean="0">
              <a:latin typeface="Tahoma" pitchFamily="34" charset="0"/>
              <a:ea typeface="Tahoma" pitchFamily="34" charset="0"/>
              <a:cs typeface="Tahoma" pitchFamily="34" charset="0"/>
            </a:endParaRPr>
          </a:p>
          <a:p>
            <a:pPr>
              <a:spcAft>
                <a:spcPts val="600"/>
              </a:spcAft>
            </a:pPr>
            <a:endParaRPr lang="en-US" sz="2400" dirty="0" smtClean="0">
              <a:latin typeface="Tahoma" pitchFamily="34" charset="0"/>
              <a:ea typeface="Tahoma" pitchFamily="34" charset="0"/>
              <a:cs typeface="Tahoma" pitchFamily="34" charset="0"/>
            </a:endParaRPr>
          </a:p>
          <a:p>
            <a:pPr>
              <a:spcAft>
                <a:spcPts val="600"/>
              </a:spcAft>
            </a:pPr>
            <a:endParaRPr lang="en-US" sz="2400" dirty="0" smtClean="0"/>
          </a:p>
          <a:p>
            <a:pPr>
              <a:spcAft>
                <a:spcPts val="600"/>
              </a:spcAft>
            </a:pPr>
            <a:endParaRPr lang="en-US" sz="2400" dirty="0" smtClean="0"/>
          </a:p>
          <a:p>
            <a:pPr lvl="0">
              <a:spcAft>
                <a:spcPts val="600"/>
              </a:spcAft>
            </a:pPr>
            <a:endParaRPr lang="en-US" sz="2280" dirty="0" smtClean="0">
              <a:latin typeface="Tahoma" pitchFamily="34" charset="0"/>
              <a:ea typeface="Tahoma" pitchFamily="34" charset="0"/>
              <a:cs typeface="Tahoma" pitchFamily="34" charset="0"/>
            </a:endParaRPr>
          </a:p>
          <a:p>
            <a:pPr lvl="0">
              <a:spcAft>
                <a:spcPts val="600"/>
              </a:spcAft>
            </a:pPr>
            <a:endParaRPr lang="en-US" sz="2400" dirty="0" smtClean="0">
              <a:latin typeface="Tahoma" pitchFamily="34" charset="0"/>
              <a:ea typeface="Tahoma" pitchFamily="34" charset="0"/>
              <a:cs typeface="Tahoma" pitchFamily="34" charset="0"/>
            </a:endParaRPr>
          </a:p>
          <a:p>
            <a:pPr lvl="0">
              <a:spcAft>
                <a:spcPts val="600"/>
              </a:spcAft>
            </a:pPr>
            <a:endParaRPr lang="en-US" sz="2400" dirty="0" smtClean="0"/>
          </a:p>
          <a:p>
            <a:pPr lvl="0">
              <a:spcAft>
                <a:spcPts val="600"/>
              </a:spcAft>
            </a:pPr>
            <a:endParaRPr lang="en-US" sz="2400" dirty="0" smtClean="0"/>
          </a:p>
          <a:p>
            <a:pPr lvl="0">
              <a:spcAft>
                <a:spcPts val="600"/>
              </a:spcAft>
            </a:pPr>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a:buNone/>
            </a:pPr>
            <a:endParaRPr lang="en-US" sz="1570" dirty="0" smtClean="0">
              <a:latin typeface="Tahoma" pitchFamily="34" charset="0"/>
              <a:ea typeface="Tahoma" pitchFamily="34" charset="0"/>
              <a:cs typeface="Tahoma" pitchFamily="34" charset="0"/>
            </a:endParaRPr>
          </a:p>
          <a:p>
            <a:endParaRPr lang="en-US" sz="157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29</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2800" dirty="0" smtClean="0"/>
              <a:t>PRE REQUISITES OF SHOW CAUSE NOTICE</a:t>
            </a:r>
            <a:endParaRPr lang="en-US" sz="3600"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Autofit/>
          </a:bodyPr>
          <a:lstStyle/>
          <a:p>
            <a:pPr lvl="0">
              <a:spcAft>
                <a:spcPts val="600"/>
              </a:spcAft>
            </a:pPr>
            <a:r>
              <a:rPr lang="en-US" sz="2250" dirty="0" smtClean="0">
                <a:latin typeface="Tahoma" pitchFamily="34" charset="0"/>
                <a:ea typeface="Tahoma" pitchFamily="34" charset="0"/>
                <a:cs typeface="Tahoma" pitchFamily="34" charset="0"/>
              </a:rPr>
              <a:t>The SCN shall not pre-judge or conclude the issue but it should contain only the allegations. It should not be a demand notice.</a:t>
            </a:r>
          </a:p>
          <a:p>
            <a:pPr lvl="0">
              <a:spcAft>
                <a:spcPts val="600"/>
              </a:spcAft>
            </a:pPr>
            <a:r>
              <a:rPr lang="en-US" sz="2250" dirty="0" smtClean="0">
                <a:latin typeface="Tahoma" pitchFamily="34" charset="0"/>
                <a:ea typeface="Tahoma" pitchFamily="34" charset="0"/>
                <a:cs typeface="Tahoma" pitchFamily="34" charset="0"/>
              </a:rPr>
              <a:t>Allegations in the SCN should be specific and not vague.</a:t>
            </a:r>
          </a:p>
          <a:p>
            <a:pPr>
              <a:spcAft>
                <a:spcPts val="600"/>
              </a:spcAft>
            </a:pPr>
            <a:r>
              <a:rPr lang="en-US" sz="2250" dirty="0" smtClean="0">
                <a:latin typeface="Tahoma" pitchFamily="34" charset="0"/>
                <a:ea typeface="Tahoma" pitchFamily="34" charset="0"/>
                <a:cs typeface="Tahoma" pitchFamily="34" charset="0"/>
              </a:rPr>
              <a:t>Check whether officer issuing show cause notice has power to issue such SCN.</a:t>
            </a:r>
          </a:p>
          <a:p>
            <a:pPr>
              <a:spcAft>
                <a:spcPts val="600"/>
              </a:spcAft>
            </a:pPr>
            <a:r>
              <a:rPr lang="en-US" sz="2250" dirty="0" smtClean="0">
                <a:latin typeface="Tahoma" pitchFamily="34" charset="0"/>
                <a:ea typeface="Tahoma" pitchFamily="34" charset="0"/>
                <a:cs typeface="Tahoma" pitchFamily="34" charset="0"/>
              </a:rPr>
              <a:t>The </a:t>
            </a:r>
            <a:r>
              <a:rPr lang="en-US" sz="2250" dirty="0" smtClean="0">
                <a:latin typeface="Tahoma" pitchFamily="34" charset="0"/>
                <a:ea typeface="Tahoma" pitchFamily="34" charset="0"/>
                <a:cs typeface="Tahoma" pitchFamily="34" charset="0"/>
              </a:rPr>
              <a:t>SCN should clearly spell out the ingredients for invoking the extended period of five years with evidence on record</a:t>
            </a:r>
            <a:r>
              <a:rPr lang="en-US" sz="2250" dirty="0" smtClean="0">
                <a:latin typeface="Tahoma" pitchFamily="34" charset="0"/>
                <a:ea typeface="Tahoma" pitchFamily="34" charset="0"/>
                <a:cs typeface="Tahoma" pitchFamily="34" charset="0"/>
              </a:rPr>
              <a:t>.</a:t>
            </a:r>
          </a:p>
          <a:p>
            <a:pPr lvl="0">
              <a:spcAft>
                <a:spcPts val="600"/>
              </a:spcAft>
            </a:pPr>
            <a:r>
              <a:rPr lang="en-US" sz="2200" dirty="0" smtClean="0">
                <a:latin typeface="Tahoma" pitchFamily="34" charset="0"/>
                <a:ea typeface="Tahoma" pitchFamily="34" charset="0"/>
                <a:cs typeface="Tahoma" pitchFamily="34" charset="0"/>
              </a:rPr>
              <a:t>SCN </a:t>
            </a:r>
            <a:r>
              <a:rPr lang="en-US" sz="2200" dirty="0" smtClean="0">
                <a:latin typeface="Tahoma" pitchFamily="34" charset="0"/>
                <a:ea typeface="Tahoma" pitchFamily="34" charset="0"/>
                <a:cs typeface="Tahoma" pitchFamily="34" charset="0"/>
              </a:rPr>
              <a:t>should be based on evidence and documents not on the basis of assumptions.</a:t>
            </a:r>
            <a:endParaRPr lang="en-IN" sz="2200" dirty="0" smtClean="0">
              <a:latin typeface="Tahoma" pitchFamily="34" charset="0"/>
              <a:ea typeface="Tahoma" pitchFamily="34" charset="0"/>
              <a:cs typeface="Tahoma" pitchFamily="34" charset="0"/>
            </a:endParaRPr>
          </a:p>
          <a:p>
            <a:pPr>
              <a:spcAft>
                <a:spcPts val="600"/>
              </a:spcAft>
            </a:pPr>
            <a:r>
              <a:rPr lang="en-US" sz="2250" dirty="0" smtClean="0">
                <a:latin typeface="Tahoma" pitchFamily="34" charset="0"/>
                <a:ea typeface="Tahoma" pitchFamily="34" charset="0"/>
                <a:cs typeface="Tahoma" pitchFamily="34" charset="0"/>
              </a:rPr>
              <a:t>In case you cannot submit the reply within the time granted in show cause notice, write a letter to the concerned officer seeking time</a:t>
            </a:r>
            <a:r>
              <a:rPr lang="en-US" sz="2250" dirty="0" smtClean="0">
                <a:latin typeface="Tahoma" pitchFamily="34" charset="0"/>
                <a:ea typeface="Tahoma" pitchFamily="34" charset="0"/>
                <a:cs typeface="Tahoma" pitchFamily="34" charset="0"/>
              </a:rPr>
              <a:t>.</a:t>
            </a:r>
          </a:p>
          <a:p>
            <a:pPr>
              <a:spcAft>
                <a:spcPts val="600"/>
              </a:spcAft>
            </a:pPr>
            <a:r>
              <a:rPr lang="en-US" sz="2250" dirty="0" smtClean="0">
                <a:latin typeface="Tahoma" pitchFamily="34" charset="0"/>
                <a:ea typeface="Tahoma" pitchFamily="34" charset="0"/>
                <a:cs typeface="Tahoma" pitchFamily="34" charset="0"/>
              </a:rPr>
              <a:t>While replying to the notice on merits it is also advisable  to  explore alternative options. </a:t>
            </a:r>
          </a:p>
          <a:p>
            <a:pPr>
              <a:spcAft>
                <a:spcPts val="600"/>
              </a:spcAft>
            </a:pPr>
            <a:endParaRPr lang="en-US" sz="2250" dirty="0" smtClean="0">
              <a:latin typeface="Tahoma" pitchFamily="34" charset="0"/>
              <a:ea typeface="Tahoma" pitchFamily="34" charset="0"/>
              <a:cs typeface="Tahoma" pitchFamily="34" charset="0"/>
            </a:endParaRPr>
          </a:p>
          <a:p>
            <a:pPr lvl="0"/>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pPr>
              <a:buNone/>
            </a:pPr>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latin typeface="Tahoma" pitchFamily="34" charset="0"/>
                <a:ea typeface="Tahoma" pitchFamily="34" charset="0"/>
                <a:cs typeface="Tahoma" pitchFamily="34" charset="0"/>
              </a:rPr>
              <a:pPr>
                <a:spcBef>
                  <a:spcPct val="0"/>
                </a:spcBef>
                <a:buClrTx/>
                <a:buSzTx/>
                <a:buFontTx/>
                <a:buNone/>
              </a:pPr>
              <a:t>3</a:t>
            </a:fld>
            <a:endParaRPr lang="en-IN" altLang="en-US">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ahoma" pitchFamily="34" charset="0"/>
              <a:ea typeface="Tahoma" pitchFamily="34" charset="0"/>
              <a:cs typeface="Tahoma" pitchFamily="34" charset="0"/>
            </a:endParaRPr>
          </a:p>
          <a:p>
            <a:pPr algn="just"/>
            <a:endParaRPr lang="en-US" sz="2500" dirty="0" smtClean="0">
              <a:latin typeface="Tahoma" pitchFamily="34" charset="0"/>
              <a:ea typeface="Tahoma" pitchFamily="34" charset="0"/>
              <a:cs typeface="Tahoma" pitchFamily="34" charset="0"/>
            </a:endParaRPr>
          </a:p>
          <a:p>
            <a:pPr algn="just"/>
            <a:endParaRPr lang="en-US" sz="3600" dirty="0" smtClean="0">
              <a:latin typeface="Tahoma" pitchFamily="34" charset="0"/>
              <a:ea typeface="Tahoma" pitchFamily="34" charset="0"/>
              <a:cs typeface="Tahoma" pitchFamily="34" charset="0"/>
            </a:endParaRPr>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dirty="0" smtClean="0"/>
              <a:t>STARE DECISIS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a:spcAft>
                <a:spcPts val="600"/>
              </a:spcAft>
            </a:pPr>
            <a:r>
              <a:rPr lang="en-US" sz="2400" dirty="0" smtClean="0">
                <a:latin typeface="Tahoma" pitchFamily="34" charset="0"/>
                <a:ea typeface="Tahoma" pitchFamily="34" charset="0"/>
                <a:cs typeface="Tahoma" pitchFamily="34" charset="0"/>
              </a:rPr>
              <a:t>Similar to judicial precedent, the principle of stare </a:t>
            </a:r>
            <a:r>
              <a:rPr lang="en-US" sz="2400" dirty="0" err="1" smtClean="0">
                <a:latin typeface="Tahoma" pitchFamily="34" charset="0"/>
                <a:ea typeface="Tahoma" pitchFamily="34" charset="0"/>
                <a:cs typeface="Tahoma" pitchFamily="34" charset="0"/>
              </a:rPr>
              <a:t>decisis</a:t>
            </a:r>
            <a:r>
              <a:rPr lang="en-US" sz="2400" dirty="0" smtClean="0">
                <a:latin typeface="Tahoma" pitchFamily="34" charset="0"/>
                <a:ea typeface="Tahoma" pitchFamily="34" charset="0"/>
                <a:cs typeface="Tahoma" pitchFamily="34" charset="0"/>
              </a:rPr>
              <a:t> is sometimes invoked to follow earlier judgment which has stood the test of time for a long time and accepted by every one. The same will be followed even if subsequently the court may think that it is not correct. Acceptance for long settled law would be the ground on which different view is not taken though it could be taken by that bench. </a:t>
            </a:r>
          </a:p>
          <a:p>
            <a:pPr>
              <a:spcAft>
                <a:spcPts val="600"/>
              </a:spcAft>
            </a:pPr>
            <a:r>
              <a:rPr lang="en-US" sz="2400" dirty="0" smtClean="0">
                <a:latin typeface="Tahoma" pitchFamily="34" charset="0"/>
                <a:ea typeface="Tahoma" pitchFamily="34" charset="0"/>
                <a:cs typeface="Tahoma" pitchFamily="34" charset="0"/>
              </a:rPr>
              <a:t>In CIT vs. </a:t>
            </a:r>
            <a:r>
              <a:rPr lang="en-US" sz="2400" dirty="0" err="1" smtClean="0">
                <a:latin typeface="Tahoma" pitchFamily="34" charset="0"/>
                <a:ea typeface="Tahoma" pitchFamily="34" charset="0"/>
                <a:cs typeface="Tahoma" pitchFamily="34" charset="0"/>
              </a:rPr>
              <a:t>Balkrishna</a:t>
            </a:r>
            <a:r>
              <a:rPr lang="en-US" sz="2400" dirty="0" smtClean="0">
                <a:latin typeface="Tahoma" pitchFamily="34" charset="0"/>
                <a:ea typeface="Tahoma" pitchFamily="34" charset="0"/>
                <a:cs typeface="Tahoma" pitchFamily="34" charset="0"/>
              </a:rPr>
              <a:t> </a:t>
            </a:r>
            <a:r>
              <a:rPr lang="en-US" sz="2400" dirty="0" err="1" smtClean="0">
                <a:latin typeface="Tahoma" pitchFamily="34" charset="0"/>
                <a:ea typeface="Tahoma" pitchFamily="34" charset="0"/>
                <a:cs typeface="Tahoma" pitchFamily="34" charset="0"/>
              </a:rPr>
              <a:t>Malhotra</a:t>
            </a:r>
            <a:r>
              <a:rPr lang="en-US" sz="2400" dirty="0" smtClean="0">
                <a:latin typeface="Tahoma" pitchFamily="34" charset="0"/>
                <a:ea typeface="Tahoma" pitchFamily="34" charset="0"/>
                <a:cs typeface="Tahoma" pitchFamily="34" charset="0"/>
              </a:rPr>
              <a:t> 81 ITR 759 the Supreme Court held that if a decision has held the field for long and citizens as well as tax department have acted upon it, the Court will not disturb the law so laid down even if it comes to the conclusion that earlier decision was wrong.</a:t>
            </a:r>
          </a:p>
          <a:p>
            <a:pPr>
              <a:spcAft>
                <a:spcPts val="600"/>
              </a:spcAft>
            </a:pPr>
            <a:endParaRPr lang="en-US" sz="2400" dirty="0" smtClean="0">
              <a:latin typeface="Tahoma" pitchFamily="34" charset="0"/>
              <a:ea typeface="Tahoma" pitchFamily="34" charset="0"/>
              <a:cs typeface="Tahoma" pitchFamily="34" charset="0"/>
            </a:endParaRPr>
          </a:p>
          <a:p>
            <a:pPr>
              <a:spcAft>
                <a:spcPts val="600"/>
              </a:spcAft>
            </a:pPr>
            <a:endParaRPr lang="en-US" sz="2400" dirty="0" smtClean="0">
              <a:latin typeface="Tahoma" pitchFamily="34" charset="0"/>
              <a:ea typeface="Tahoma" pitchFamily="34" charset="0"/>
              <a:cs typeface="Tahoma" pitchFamily="34" charset="0"/>
            </a:endParaRPr>
          </a:p>
          <a:p>
            <a:pPr>
              <a:spcAft>
                <a:spcPts val="600"/>
              </a:spcAft>
            </a:pPr>
            <a:endParaRPr lang="en-US" sz="2400" dirty="0" smtClean="0"/>
          </a:p>
          <a:p>
            <a:pPr>
              <a:spcAft>
                <a:spcPts val="600"/>
              </a:spcAft>
            </a:pPr>
            <a:endParaRPr lang="en-US" sz="2400" dirty="0" smtClean="0"/>
          </a:p>
          <a:p>
            <a:pPr lvl="0">
              <a:spcAft>
                <a:spcPts val="600"/>
              </a:spcAft>
            </a:pPr>
            <a:endParaRPr lang="en-US" sz="2280" dirty="0" smtClean="0">
              <a:latin typeface="Tahoma" pitchFamily="34" charset="0"/>
              <a:ea typeface="Tahoma" pitchFamily="34" charset="0"/>
              <a:cs typeface="Tahoma" pitchFamily="34" charset="0"/>
            </a:endParaRPr>
          </a:p>
          <a:p>
            <a:pPr lvl="0">
              <a:spcAft>
                <a:spcPts val="600"/>
              </a:spcAft>
            </a:pPr>
            <a:endParaRPr lang="en-US" sz="2400" dirty="0" smtClean="0">
              <a:latin typeface="Tahoma" pitchFamily="34" charset="0"/>
              <a:ea typeface="Tahoma" pitchFamily="34" charset="0"/>
              <a:cs typeface="Tahoma" pitchFamily="34" charset="0"/>
            </a:endParaRPr>
          </a:p>
          <a:p>
            <a:pPr lvl="0">
              <a:spcAft>
                <a:spcPts val="600"/>
              </a:spcAft>
            </a:pPr>
            <a:endParaRPr lang="en-US" sz="2400" dirty="0" smtClean="0"/>
          </a:p>
          <a:p>
            <a:pPr lvl="0">
              <a:spcAft>
                <a:spcPts val="600"/>
              </a:spcAft>
            </a:pPr>
            <a:endParaRPr lang="en-US" sz="2400" dirty="0" smtClean="0"/>
          </a:p>
          <a:p>
            <a:pPr lvl="0">
              <a:spcAft>
                <a:spcPts val="600"/>
              </a:spcAft>
            </a:pPr>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a:buNone/>
            </a:pPr>
            <a:endParaRPr lang="en-US" sz="1570" dirty="0" smtClean="0">
              <a:latin typeface="Tahoma" pitchFamily="34" charset="0"/>
              <a:ea typeface="Tahoma" pitchFamily="34" charset="0"/>
              <a:cs typeface="Tahoma" pitchFamily="34" charset="0"/>
            </a:endParaRPr>
          </a:p>
          <a:p>
            <a:endParaRPr lang="en-US" sz="157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30</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dirty="0" smtClean="0"/>
              <a:t>RES JUDICATA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a:spcAft>
                <a:spcPts val="600"/>
              </a:spcAft>
            </a:pPr>
            <a:r>
              <a:rPr lang="en-US" sz="2250" dirty="0" smtClean="0">
                <a:latin typeface="Tahoma" pitchFamily="34" charset="0"/>
                <a:ea typeface="Tahoma" pitchFamily="34" charset="0"/>
                <a:cs typeface="Tahoma" pitchFamily="34" charset="0"/>
              </a:rPr>
              <a:t>Res </a:t>
            </a:r>
            <a:r>
              <a:rPr lang="en-US" sz="2250" dirty="0" err="1" smtClean="0">
                <a:latin typeface="Tahoma" pitchFamily="34" charset="0"/>
                <a:ea typeface="Tahoma" pitchFamily="34" charset="0"/>
                <a:cs typeface="Tahoma" pitchFamily="34" charset="0"/>
              </a:rPr>
              <a:t>judicata</a:t>
            </a:r>
            <a:r>
              <a:rPr lang="en-US" sz="2250" dirty="0" smtClean="0">
                <a:latin typeface="Tahoma" pitchFamily="34" charset="0"/>
                <a:ea typeface="Tahoma" pitchFamily="34" charset="0"/>
                <a:cs typeface="Tahoma" pitchFamily="34" charset="0"/>
              </a:rPr>
              <a:t> does not apply in matters pertaining to tax for different assessment years because res </a:t>
            </a:r>
            <a:r>
              <a:rPr lang="en-US" sz="2250" dirty="0" err="1" smtClean="0">
                <a:latin typeface="Tahoma" pitchFamily="34" charset="0"/>
                <a:ea typeface="Tahoma" pitchFamily="34" charset="0"/>
                <a:cs typeface="Tahoma" pitchFamily="34" charset="0"/>
              </a:rPr>
              <a:t>judicata</a:t>
            </a:r>
            <a:r>
              <a:rPr lang="en-US" sz="2250" dirty="0" smtClean="0">
                <a:latin typeface="Tahoma" pitchFamily="34" charset="0"/>
                <a:ea typeface="Tahoma" pitchFamily="34" charset="0"/>
                <a:cs typeface="Tahoma" pitchFamily="34" charset="0"/>
              </a:rPr>
              <a:t> applies to debar courts from entertaining issues on the same cause of action whereas the cause of action for each assessment year is distinct. </a:t>
            </a:r>
          </a:p>
          <a:p>
            <a:pPr>
              <a:spcAft>
                <a:spcPts val="600"/>
              </a:spcAft>
            </a:pPr>
            <a:r>
              <a:rPr lang="en-US" sz="2250" dirty="0" smtClean="0">
                <a:latin typeface="Tahoma" pitchFamily="34" charset="0"/>
                <a:ea typeface="Tahoma" pitchFamily="34" charset="0"/>
                <a:cs typeface="Tahoma" pitchFamily="34" charset="0"/>
              </a:rPr>
              <a:t>Where the facts and law in a subsequent assessment year are the same, no authority whether quasi-judicial or judicial can generally be permitted to take a different view unless there is a new ground urged or a material change in the factual position. The reason why courts have held parties to the opinion expressed in a decision in one assessment year to the same opinion in a subsequent year is not because of any principle of res </a:t>
            </a:r>
            <a:r>
              <a:rPr lang="en-US" sz="2250" dirty="0" err="1" smtClean="0">
                <a:latin typeface="Tahoma" pitchFamily="34" charset="0"/>
                <a:ea typeface="Tahoma" pitchFamily="34" charset="0"/>
                <a:cs typeface="Tahoma" pitchFamily="34" charset="0"/>
              </a:rPr>
              <a:t>judicata</a:t>
            </a:r>
            <a:r>
              <a:rPr lang="en-US" sz="2250" dirty="0" smtClean="0">
                <a:latin typeface="Tahoma" pitchFamily="34" charset="0"/>
                <a:ea typeface="Tahoma" pitchFamily="34" charset="0"/>
                <a:cs typeface="Tahoma" pitchFamily="34" charset="0"/>
              </a:rPr>
              <a:t> but because of the theory of precedent or precedential value of the earlier pronouncement. </a:t>
            </a:r>
          </a:p>
          <a:p>
            <a:pPr>
              <a:spcAft>
                <a:spcPts val="600"/>
              </a:spcAft>
            </a:pPr>
            <a:r>
              <a:rPr lang="en-US" sz="2250" dirty="0" smtClean="0">
                <a:latin typeface="Tahoma" pitchFamily="34" charset="0"/>
                <a:ea typeface="Tahoma" pitchFamily="34" charset="0"/>
                <a:cs typeface="Tahoma" pitchFamily="34" charset="0"/>
              </a:rPr>
              <a:t>Bharat Sanchar Nigam Ltd. &amp; </a:t>
            </a:r>
            <a:r>
              <a:rPr lang="en-US" sz="2250" dirty="0" err="1" smtClean="0">
                <a:latin typeface="Tahoma" pitchFamily="34" charset="0"/>
                <a:ea typeface="Tahoma" pitchFamily="34" charset="0"/>
                <a:cs typeface="Tahoma" pitchFamily="34" charset="0"/>
              </a:rPr>
              <a:t>Anr</a:t>
            </a:r>
            <a:r>
              <a:rPr lang="en-US" sz="2250" dirty="0" smtClean="0">
                <a:latin typeface="Tahoma" pitchFamily="34" charset="0"/>
                <a:ea typeface="Tahoma" pitchFamily="34" charset="0"/>
                <a:cs typeface="Tahoma" pitchFamily="34" charset="0"/>
              </a:rPr>
              <a:t>. vs. Union of India &amp; Ors (2006) 282 ITR 273 (SC) </a:t>
            </a:r>
          </a:p>
          <a:p>
            <a:pPr>
              <a:spcAft>
                <a:spcPts val="600"/>
              </a:spcAft>
            </a:pPr>
            <a:endParaRPr lang="en-US" sz="2400" dirty="0" smtClean="0">
              <a:latin typeface="Tahoma" pitchFamily="34" charset="0"/>
              <a:ea typeface="Tahoma" pitchFamily="34" charset="0"/>
              <a:cs typeface="Tahoma" pitchFamily="34" charset="0"/>
            </a:endParaRPr>
          </a:p>
          <a:p>
            <a:pPr>
              <a:spcAft>
                <a:spcPts val="600"/>
              </a:spcAft>
            </a:pPr>
            <a:endParaRPr lang="en-US" sz="2400" dirty="0" smtClean="0">
              <a:latin typeface="Tahoma" pitchFamily="34" charset="0"/>
              <a:ea typeface="Tahoma" pitchFamily="34" charset="0"/>
              <a:cs typeface="Tahoma" pitchFamily="34" charset="0"/>
            </a:endParaRPr>
          </a:p>
          <a:p>
            <a:pPr>
              <a:spcAft>
                <a:spcPts val="600"/>
              </a:spcAft>
            </a:pPr>
            <a:endParaRPr lang="en-US" sz="2400" dirty="0" smtClean="0"/>
          </a:p>
          <a:p>
            <a:pPr>
              <a:spcAft>
                <a:spcPts val="600"/>
              </a:spcAft>
            </a:pPr>
            <a:endParaRPr lang="en-US" sz="2400" dirty="0" smtClean="0"/>
          </a:p>
          <a:p>
            <a:pPr lvl="0">
              <a:spcAft>
                <a:spcPts val="600"/>
              </a:spcAft>
            </a:pPr>
            <a:endParaRPr lang="en-US" sz="2280" dirty="0" smtClean="0">
              <a:latin typeface="Tahoma" pitchFamily="34" charset="0"/>
              <a:ea typeface="Tahoma" pitchFamily="34" charset="0"/>
              <a:cs typeface="Tahoma" pitchFamily="34" charset="0"/>
            </a:endParaRPr>
          </a:p>
          <a:p>
            <a:pPr lvl="0">
              <a:spcAft>
                <a:spcPts val="600"/>
              </a:spcAft>
            </a:pPr>
            <a:endParaRPr lang="en-US" sz="2400" dirty="0" smtClean="0">
              <a:latin typeface="Tahoma" pitchFamily="34" charset="0"/>
              <a:ea typeface="Tahoma" pitchFamily="34" charset="0"/>
              <a:cs typeface="Tahoma" pitchFamily="34" charset="0"/>
            </a:endParaRPr>
          </a:p>
          <a:p>
            <a:pPr lvl="0">
              <a:spcAft>
                <a:spcPts val="600"/>
              </a:spcAft>
            </a:pPr>
            <a:endParaRPr lang="en-US" sz="2400" dirty="0" smtClean="0"/>
          </a:p>
          <a:p>
            <a:pPr lvl="0">
              <a:spcAft>
                <a:spcPts val="600"/>
              </a:spcAft>
            </a:pPr>
            <a:endParaRPr lang="en-US" sz="2400" dirty="0" smtClean="0"/>
          </a:p>
          <a:p>
            <a:pPr lvl="0">
              <a:spcAft>
                <a:spcPts val="600"/>
              </a:spcAft>
            </a:pPr>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a:buNone/>
            </a:pPr>
            <a:endParaRPr lang="en-US" sz="1570" dirty="0" smtClean="0">
              <a:latin typeface="Tahoma" pitchFamily="34" charset="0"/>
              <a:ea typeface="Tahoma" pitchFamily="34" charset="0"/>
              <a:cs typeface="Tahoma" pitchFamily="34" charset="0"/>
            </a:endParaRPr>
          </a:p>
          <a:p>
            <a:endParaRPr lang="en-US" sz="157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31</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dirty="0" smtClean="0">
                <a:latin typeface="Tahoma" pitchFamily="34" charset="0"/>
                <a:ea typeface="Tahoma" pitchFamily="34" charset="0"/>
                <a:cs typeface="Tahoma" pitchFamily="34" charset="0"/>
              </a:rPr>
              <a:t>OBITER DICTA </a:t>
            </a:r>
            <a:r>
              <a:rPr lang="en-US" sz="3600" dirty="0" smtClean="0"/>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a:spcAft>
                <a:spcPts val="600"/>
              </a:spcAft>
            </a:pPr>
            <a:r>
              <a:rPr lang="en-US" sz="2200" dirty="0" smtClean="0"/>
              <a:t> </a:t>
            </a:r>
            <a:r>
              <a:rPr lang="en-US" sz="2200" dirty="0" smtClean="0">
                <a:latin typeface="Tahoma" pitchFamily="34" charset="0"/>
                <a:ea typeface="Tahoma" pitchFamily="34" charset="0"/>
                <a:cs typeface="Tahoma" pitchFamily="34" charset="0"/>
              </a:rPr>
              <a:t>In the case of Commissioner of Income Tax </a:t>
            </a:r>
            <a:r>
              <a:rPr lang="en-US" sz="2200" dirty="0" err="1" smtClean="0">
                <a:latin typeface="Tahoma" pitchFamily="34" charset="0"/>
                <a:ea typeface="Tahoma" pitchFamily="34" charset="0"/>
                <a:cs typeface="Tahoma" pitchFamily="34" charset="0"/>
              </a:rPr>
              <a:t>vs</a:t>
            </a:r>
            <a:r>
              <a:rPr lang="en-US" sz="2200" dirty="0" smtClean="0">
                <a:latin typeface="Tahoma" pitchFamily="34" charset="0"/>
                <a:ea typeface="Tahoma" pitchFamily="34" charset="0"/>
                <a:cs typeface="Tahoma" pitchFamily="34" charset="0"/>
              </a:rPr>
              <a:t> M/s Sun Engineering Works Private Limited AIR 1993, SC 43, the Hon'ble Apex Court held that, "while applying the decision to a later cases, the court must carefully try to ascertain the true principle laid down by the decision of the Supreme Court and not to pick out words or sentences from the Judgment divorced from the context of question under consideration by the court to support their reasoning.“ </a:t>
            </a:r>
          </a:p>
          <a:p>
            <a:pPr>
              <a:spcAft>
                <a:spcPts val="600"/>
              </a:spcAft>
            </a:pPr>
            <a:r>
              <a:rPr lang="en-US" sz="2200" dirty="0" smtClean="0">
                <a:latin typeface="Tahoma" pitchFamily="34" charset="0"/>
                <a:ea typeface="Tahoma" pitchFamily="34" charset="0"/>
                <a:cs typeface="Tahoma" pitchFamily="34" charset="0"/>
              </a:rPr>
              <a:t>Mere observations or obiter dicta are not binding but may have persuasive value. Obiter Dicta means all that is said by the court by the way or the statement of law which go beyond the requirements of the particular case. However, obiter dicta of the Supreme Court are binding on all courts and Tribunals within the territory of India. </a:t>
            </a:r>
          </a:p>
          <a:p>
            <a:pPr>
              <a:spcAft>
                <a:spcPts val="600"/>
              </a:spcAft>
            </a:pPr>
            <a:r>
              <a:rPr lang="en-US" sz="2200" dirty="0" smtClean="0">
                <a:latin typeface="Tahoma" pitchFamily="34" charset="0"/>
                <a:ea typeface="Tahoma" pitchFamily="34" charset="0"/>
                <a:cs typeface="Tahoma" pitchFamily="34" charset="0"/>
              </a:rPr>
              <a:t>If the judgment gives no reason for deciding a point, this would not be binding because what is binding is the reasons for the decision.</a:t>
            </a:r>
          </a:p>
          <a:p>
            <a:pPr>
              <a:spcAft>
                <a:spcPts val="600"/>
              </a:spcAft>
            </a:pPr>
            <a:endParaRPr lang="en-US" sz="2400" dirty="0" smtClean="0">
              <a:latin typeface="Tahoma" pitchFamily="34" charset="0"/>
              <a:ea typeface="Tahoma" pitchFamily="34" charset="0"/>
              <a:cs typeface="Tahoma" pitchFamily="34" charset="0"/>
            </a:endParaRPr>
          </a:p>
          <a:p>
            <a:pPr>
              <a:spcAft>
                <a:spcPts val="600"/>
              </a:spcAft>
            </a:pPr>
            <a:endParaRPr lang="en-US" sz="2400" dirty="0" smtClean="0">
              <a:latin typeface="Tahoma" pitchFamily="34" charset="0"/>
              <a:ea typeface="Tahoma" pitchFamily="34" charset="0"/>
              <a:cs typeface="Tahoma" pitchFamily="34" charset="0"/>
            </a:endParaRPr>
          </a:p>
          <a:p>
            <a:pPr>
              <a:spcAft>
                <a:spcPts val="600"/>
              </a:spcAft>
            </a:pPr>
            <a:endParaRPr lang="en-US" sz="2400" dirty="0" smtClean="0">
              <a:latin typeface="Tahoma" pitchFamily="34" charset="0"/>
              <a:ea typeface="Tahoma" pitchFamily="34" charset="0"/>
              <a:cs typeface="Tahoma" pitchFamily="34" charset="0"/>
            </a:endParaRPr>
          </a:p>
          <a:p>
            <a:pPr>
              <a:spcAft>
                <a:spcPts val="600"/>
              </a:spcAft>
            </a:pPr>
            <a:endParaRPr lang="en-US" sz="2400" dirty="0" smtClean="0"/>
          </a:p>
          <a:p>
            <a:pPr>
              <a:spcAft>
                <a:spcPts val="600"/>
              </a:spcAft>
            </a:pPr>
            <a:endParaRPr lang="en-US" sz="2400" dirty="0" smtClean="0"/>
          </a:p>
          <a:p>
            <a:pPr lvl="0">
              <a:spcAft>
                <a:spcPts val="600"/>
              </a:spcAft>
            </a:pPr>
            <a:endParaRPr lang="en-US" sz="2280" dirty="0" smtClean="0">
              <a:latin typeface="Tahoma" pitchFamily="34" charset="0"/>
              <a:ea typeface="Tahoma" pitchFamily="34" charset="0"/>
              <a:cs typeface="Tahoma" pitchFamily="34" charset="0"/>
            </a:endParaRPr>
          </a:p>
          <a:p>
            <a:pPr lvl="0">
              <a:spcAft>
                <a:spcPts val="600"/>
              </a:spcAft>
            </a:pPr>
            <a:endParaRPr lang="en-US" sz="2400" dirty="0" smtClean="0">
              <a:latin typeface="Tahoma" pitchFamily="34" charset="0"/>
              <a:ea typeface="Tahoma" pitchFamily="34" charset="0"/>
              <a:cs typeface="Tahoma" pitchFamily="34" charset="0"/>
            </a:endParaRPr>
          </a:p>
          <a:p>
            <a:pPr lvl="0">
              <a:spcAft>
                <a:spcPts val="600"/>
              </a:spcAft>
            </a:pPr>
            <a:endParaRPr lang="en-US" sz="2400" dirty="0" smtClean="0"/>
          </a:p>
          <a:p>
            <a:pPr lvl="0">
              <a:spcAft>
                <a:spcPts val="600"/>
              </a:spcAft>
            </a:pPr>
            <a:endParaRPr lang="en-US" sz="2400" dirty="0" smtClean="0"/>
          </a:p>
          <a:p>
            <a:pPr lvl="0">
              <a:spcAft>
                <a:spcPts val="600"/>
              </a:spcAft>
            </a:pPr>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a:buNone/>
            </a:pPr>
            <a:endParaRPr lang="en-US" sz="1570" dirty="0" smtClean="0">
              <a:latin typeface="Tahoma" pitchFamily="34" charset="0"/>
              <a:ea typeface="Tahoma" pitchFamily="34" charset="0"/>
              <a:cs typeface="Tahoma" pitchFamily="34" charset="0"/>
            </a:endParaRPr>
          </a:p>
          <a:p>
            <a:endParaRPr lang="en-US" sz="157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32</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b="0" dirty="0" smtClean="0"/>
              <a:t>EXCEPTIONS TO THE BINDING AUTHORITY OF PRECEDENTS </a:t>
            </a:r>
            <a:r>
              <a:rPr lang="en-US" sz="3600" dirty="0" smtClean="0"/>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a:spcAft>
                <a:spcPts val="600"/>
              </a:spcAft>
            </a:pPr>
            <a:r>
              <a:rPr lang="en-US" sz="2300" dirty="0" smtClean="0">
                <a:latin typeface="Tahoma" pitchFamily="34" charset="0"/>
                <a:ea typeface="Tahoma" pitchFamily="34" charset="0"/>
                <a:cs typeface="Tahoma" pitchFamily="34" charset="0"/>
              </a:rPr>
              <a:t>SUB-SILENTIO A decision passes sub-</a:t>
            </a:r>
            <a:r>
              <a:rPr lang="en-US" sz="2300" dirty="0" err="1" smtClean="0">
                <a:latin typeface="Tahoma" pitchFamily="34" charset="0"/>
                <a:ea typeface="Tahoma" pitchFamily="34" charset="0"/>
                <a:cs typeface="Tahoma" pitchFamily="34" charset="0"/>
              </a:rPr>
              <a:t>silentio</a:t>
            </a:r>
            <a:r>
              <a:rPr lang="en-US" sz="2300" dirty="0" smtClean="0">
                <a:latin typeface="Tahoma" pitchFamily="34" charset="0"/>
                <a:ea typeface="Tahoma" pitchFamily="34" charset="0"/>
                <a:cs typeface="Tahoma" pitchFamily="34" charset="0"/>
              </a:rPr>
              <a:t>, in the technical sense when the particular point of law involved in it was not perceived by the Court or present to its mind. The Court may consciously decide in </a:t>
            </a:r>
            <a:r>
              <a:rPr lang="en-US" sz="2300" dirty="0" err="1" smtClean="0">
                <a:latin typeface="Tahoma" pitchFamily="34" charset="0"/>
                <a:ea typeface="Tahoma" pitchFamily="34" charset="0"/>
                <a:cs typeface="Tahoma" pitchFamily="34" charset="0"/>
              </a:rPr>
              <a:t>favour</a:t>
            </a:r>
            <a:r>
              <a:rPr lang="en-US" sz="2300" dirty="0" smtClean="0">
                <a:latin typeface="Tahoma" pitchFamily="34" charset="0"/>
                <a:ea typeface="Tahoma" pitchFamily="34" charset="0"/>
                <a:cs typeface="Tahoma" pitchFamily="34" charset="0"/>
              </a:rPr>
              <a:t> of one party because of point A, which it considers and pronounces upon. It may be shown, however, that logically that the Court should not have decided in </a:t>
            </a:r>
            <a:r>
              <a:rPr lang="en-US" sz="2300" dirty="0" err="1" smtClean="0">
                <a:latin typeface="Tahoma" pitchFamily="34" charset="0"/>
                <a:ea typeface="Tahoma" pitchFamily="34" charset="0"/>
                <a:cs typeface="Tahoma" pitchFamily="34" charset="0"/>
              </a:rPr>
              <a:t>favour</a:t>
            </a:r>
            <a:r>
              <a:rPr lang="en-US" sz="2300" dirty="0" smtClean="0">
                <a:latin typeface="Tahoma" pitchFamily="34" charset="0"/>
                <a:ea typeface="Tahoma" pitchFamily="34" charset="0"/>
                <a:cs typeface="Tahoma" pitchFamily="34" charset="0"/>
              </a:rPr>
              <a:t> of the particular party unless its also decided point B in his </a:t>
            </a:r>
            <a:r>
              <a:rPr lang="en-US" sz="2300" dirty="0" err="1" smtClean="0">
                <a:latin typeface="Tahoma" pitchFamily="34" charset="0"/>
                <a:ea typeface="Tahoma" pitchFamily="34" charset="0"/>
                <a:cs typeface="Tahoma" pitchFamily="34" charset="0"/>
              </a:rPr>
              <a:t>favour</a:t>
            </a:r>
            <a:r>
              <a:rPr lang="en-US" sz="2300" dirty="0" smtClean="0">
                <a:latin typeface="Tahoma" pitchFamily="34" charset="0"/>
                <a:ea typeface="Tahoma" pitchFamily="34" charset="0"/>
                <a:cs typeface="Tahoma" pitchFamily="34" charset="0"/>
              </a:rPr>
              <a:t>; but point B was not argued or considered by the Court. In such circumstances, although point B was logically involved in the facts and although the case had a specific outcome, the decision is not an authority on point B. Point B is said to pass sub-</a:t>
            </a:r>
            <a:r>
              <a:rPr lang="en-US" sz="2300" dirty="0" err="1" smtClean="0">
                <a:latin typeface="Tahoma" pitchFamily="34" charset="0"/>
                <a:ea typeface="Tahoma" pitchFamily="34" charset="0"/>
                <a:cs typeface="Tahoma" pitchFamily="34" charset="0"/>
              </a:rPr>
              <a:t>silentio</a:t>
            </a:r>
            <a:r>
              <a:rPr lang="en-US" sz="2300" dirty="0" smtClean="0">
                <a:latin typeface="Tahoma" pitchFamily="34" charset="0"/>
                <a:ea typeface="Tahoma" pitchFamily="34" charset="0"/>
                <a:cs typeface="Tahoma" pitchFamily="34" charset="0"/>
              </a:rPr>
              <a:t>.</a:t>
            </a:r>
          </a:p>
          <a:p>
            <a:pPr>
              <a:spcAft>
                <a:spcPts val="600"/>
              </a:spcAft>
            </a:pPr>
            <a:r>
              <a:rPr lang="en-US" sz="2400" dirty="0" smtClean="0">
                <a:latin typeface="Tahoma" pitchFamily="34" charset="0"/>
                <a:ea typeface="Tahoma" pitchFamily="34" charset="0"/>
                <a:cs typeface="Tahoma" pitchFamily="34" charset="0"/>
              </a:rPr>
              <a:t>The court can pass orders by consent of the parties. That decision does not lay down any principle. Those orders are not precedent.</a:t>
            </a:r>
          </a:p>
          <a:p>
            <a:pPr>
              <a:spcAft>
                <a:spcPts val="600"/>
              </a:spcAft>
            </a:pPr>
            <a:endParaRPr lang="en-US" sz="2400" dirty="0" smtClean="0">
              <a:latin typeface="Tahoma" pitchFamily="34" charset="0"/>
              <a:ea typeface="Tahoma" pitchFamily="34" charset="0"/>
              <a:cs typeface="Tahoma" pitchFamily="34" charset="0"/>
            </a:endParaRPr>
          </a:p>
          <a:p>
            <a:pPr>
              <a:spcAft>
                <a:spcPts val="600"/>
              </a:spcAft>
            </a:pPr>
            <a:endParaRPr lang="en-US" sz="2300" dirty="0" smtClean="0">
              <a:latin typeface="Tahoma" pitchFamily="34" charset="0"/>
              <a:ea typeface="Tahoma" pitchFamily="34" charset="0"/>
              <a:cs typeface="Tahoma" pitchFamily="34" charset="0"/>
            </a:endParaRPr>
          </a:p>
          <a:p>
            <a:pPr>
              <a:spcAft>
                <a:spcPts val="600"/>
              </a:spcAft>
            </a:pPr>
            <a:endParaRPr lang="en-US" sz="2400" dirty="0" smtClean="0">
              <a:latin typeface="Tahoma" pitchFamily="34" charset="0"/>
              <a:ea typeface="Tahoma" pitchFamily="34" charset="0"/>
              <a:cs typeface="Tahoma" pitchFamily="34" charset="0"/>
            </a:endParaRPr>
          </a:p>
          <a:p>
            <a:pPr>
              <a:spcAft>
                <a:spcPts val="600"/>
              </a:spcAft>
            </a:pPr>
            <a:endParaRPr lang="en-US" sz="2400" dirty="0" smtClean="0">
              <a:latin typeface="Tahoma" pitchFamily="34" charset="0"/>
              <a:ea typeface="Tahoma" pitchFamily="34" charset="0"/>
              <a:cs typeface="Tahoma" pitchFamily="34" charset="0"/>
            </a:endParaRPr>
          </a:p>
          <a:p>
            <a:pPr>
              <a:spcAft>
                <a:spcPts val="600"/>
              </a:spcAft>
            </a:pPr>
            <a:endParaRPr lang="en-US" sz="2400" dirty="0" smtClean="0"/>
          </a:p>
          <a:p>
            <a:pPr>
              <a:spcAft>
                <a:spcPts val="600"/>
              </a:spcAft>
            </a:pPr>
            <a:endParaRPr lang="en-US" sz="2400" dirty="0" smtClean="0"/>
          </a:p>
          <a:p>
            <a:pPr lvl="0">
              <a:spcAft>
                <a:spcPts val="600"/>
              </a:spcAft>
            </a:pPr>
            <a:endParaRPr lang="en-US" sz="2280" dirty="0" smtClean="0">
              <a:latin typeface="Tahoma" pitchFamily="34" charset="0"/>
              <a:ea typeface="Tahoma" pitchFamily="34" charset="0"/>
              <a:cs typeface="Tahoma" pitchFamily="34" charset="0"/>
            </a:endParaRPr>
          </a:p>
          <a:p>
            <a:pPr lvl="0">
              <a:spcAft>
                <a:spcPts val="600"/>
              </a:spcAft>
            </a:pPr>
            <a:endParaRPr lang="en-US" sz="2400" dirty="0" smtClean="0">
              <a:latin typeface="Tahoma" pitchFamily="34" charset="0"/>
              <a:ea typeface="Tahoma" pitchFamily="34" charset="0"/>
              <a:cs typeface="Tahoma" pitchFamily="34" charset="0"/>
            </a:endParaRPr>
          </a:p>
          <a:p>
            <a:pPr lvl="0">
              <a:spcAft>
                <a:spcPts val="600"/>
              </a:spcAft>
            </a:pPr>
            <a:endParaRPr lang="en-US" sz="2400" dirty="0" smtClean="0"/>
          </a:p>
          <a:p>
            <a:pPr lvl="0">
              <a:spcAft>
                <a:spcPts val="600"/>
              </a:spcAft>
            </a:pPr>
            <a:endParaRPr lang="en-US" sz="2400" dirty="0" smtClean="0"/>
          </a:p>
          <a:p>
            <a:pPr lvl="0">
              <a:spcAft>
                <a:spcPts val="600"/>
              </a:spcAft>
            </a:pPr>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a:buNone/>
            </a:pPr>
            <a:endParaRPr lang="en-US" sz="1570" dirty="0" smtClean="0">
              <a:latin typeface="Tahoma" pitchFamily="34" charset="0"/>
              <a:ea typeface="Tahoma" pitchFamily="34" charset="0"/>
              <a:cs typeface="Tahoma" pitchFamily="34" charset="0"/>
            </a:endParaRPr>
          </a:p>
          <a:p>
            <a:endParaRPr lang="en-US" sz="157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33</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b="0" dirty="0" smtClean="0"/>
              <a:t>EXCEPTIONS TO THE BINDING AUTHORITY OF PRECEDENTS </a:t>
            </a:r>
            <a:r>
              <a:rPr lang="en-US" sz="3600" dirty="0" smtClean="0"/>
              <a:t/>
            </a:r>
            <a:br>
              <a:rPr lang="en-US" sz="3600" dirty="0" smtClean="0"/>
            </a:br>
            <a:r>
              <a:rPr lang="en-US" sz="3600" dirty="0" smtClean="0">
                <a:latin typeface="Tahoma" pitchFamily="34" charset="0"/>
                <a:ea typeface="Tahoma" pitchFamily="34" charset="0"/>
                <a:cs typeface="Tahoma" pitchFamily="34" charset="0"/>
              </a:rPr>
              <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a:spcAft>
                <a:spcPts val="600"/>
              </a:spcAft>
            </a:pPr>
            <a:r>
              <a:rPr lang="en-US" sz="2350" dirty="0" smtClean="0">
                <a:latin typeface="Tahoma" pitchFamily="34" charset="0"/>
                <a:ea typeface="Tahoma" pitchFamily="34" charset="0"/>
                <a:cs typeface="Tahoma" pitchFamily="34" charset="0"/>
              </a:rPr>
              <a:t>The precedent may not be binding when the judgment is per </a:t>
            </a:r>
            <a:r>
              <a:rPr lang="en-US" sz="2350" dirty="0" err="1" smtClean="0">
                <a:latin typeface="Tahoma" pitchFamily="34" charset="0"/>
                <a:ea typeface="Tahoma" pitchFamily="34" charset="0"/>
                <a:cs typeface="Tahoma" pitchFamily="34" charset="0"/>
              </a:rPr>
              <a:t>incurium</a:t>
            </a:r>
            <a:r>
              <a:rPr lang="en-US" sz="2350" dirty="0" smtClean="0">
                <a:latin typeface="Tahoma" pitchFamily="34" charset="0"/>
                <a:ea typeface="Tahoma" pitchFamily="34" charset="0"/>
                <a:cs typeface="Tahoma" pitchFamily="34" charset="0"/>
              </a:rPr>
              <a:t> .</a:t>
            </a:r>
          </a:p>
          <a:p>
            <a:pPr>
              <a:spcAft>
                <a:spcPts val="600"/>
              </a:spcAft>
            </a:pPr>
            <a:r>
              <a:rPr lang="en-US" sz="2350" dirty="0" smtClean="0">
                <a:latin typeface="Tahoma" pitchFamily="34" charset="0"/>
                <a:ea typeface="Tahoma" pitchFamily="34" charset="0"/>
                <a:cs typeface="Tahoma" pitchFamily="34" charset="0"/>
              </a:rPr>
              <a:t>"In curia literally "carelessness". In practice, per </a:t>
            </a:r>
            <a:r>
              <a:rPr lang="en-US" sz="2350" dirty="0" err="1" smtClean="0">
                <a:latin typeface="Tahoma" pitchFamily="34" charset="0"/>
                <a:ea typeface="Tahoma" pitchFamily="34" charset="0"/>
                <a:cs typeface="Tahoma" pitchFamily="34" charset="0"/>
              </a:rPr>
              <a:t>incuriam</a:t>
            </a:r>
            <a:r>
              <a:rPr lang="en-US" sz="2350" dirty="0" smtClean="0">
                <a:latin typeface="Tahoma" pitchFamily="34" charset="0"/>
                <a:ea typeface="Tahoma" pitchFamily="34" charset="0"/>
                <a:cs typeface="Tahoma" pitchFamily="34" charset="0"/>
              </a:rPr>
              <a:t> is taken to mean per </a:t>
            </a:r>
            <a:r>
              <a:rPr lang="en-US" sz="2350" dirty="0" err="1" smtClean="0">
                <a:latin typeface="Tahoma" pitchFamily="34" charset="0"/>
                <a:ea typeface="Tahoma" pitchFamily="34" charset="0"/>
                <a:cs typeface="Tahoma" pitchFamily="34" charset="0"/>
              </a:rPr>
              <a:t>ignoratium</a:t>
            </a:r>
            <a:r>
              <a:rPr lang="en-US" sz="2350" dirty="0" smtClean="0">
                <a:latin typeface="Tahoma" pitchFamily="34" charset="0"/>
                <a:ea typeface="Tahoma" pitchFamily="34" charset="0"/>
                <a:cs typeface="Tahoma" pitchFamily="34" charset="0"/>
              </a:rPr>
              <a:t>. Thus, there are those decisions given in ignorance or forgetfulness of some statutory provisions or some authority binding on the court concerned.</a:t>
            </a:r>
          </a:p>
          <a:p>
            <a:pPr lvl="0">
              <a:spcAft>
                <a:spcPts val="600"/>
              </a:spcAft>
            </a:pPr>
            <a:r>
              <a:rPr lang="en-IN" sz="2350" dirty="0" smtClean="0">
                <a:latin typeface="Tahoma" pitchFamily="34" charset="0"/>
                <a:ea typeface="Tahoma" pitchFamily="34" charset="0"/>
                <a:cs typeface="Tahoma" pitchFamily="34" charset="0"/>
              </a:rPr>
              <a:t>A decision takes its colour from the question involved in the case in which it is rendered. </a:t>
            </a:r>
            <a:endParaRPr lang="en-US" sz="2350" dirty="0" smtClean="0">
              <a:latin typeface="Tahoma" pitchFamily="34" charset="0"/>
              <a:ea typeface="Tahoma" pitchFamily="34" charset="0"/>
              <a:cs typeface="Tahoma" pitchFamily="34" charset="0"/>
            </a:endParaRPr>
          </a:p>
          <a:p>
            <a:pPr>
              <a:spcAft>
                <a:spcPts val="600"/>
              </a:spcAft>
            </a:pPr>
            <a:r>
              <a:rPr lang="en-IN" sz="2350" dirty="0" smtClean="0">
                <a:latin typeface="Tahoma" pitchFamily="34" charset="0"/>
                <a:ea typeface="Tahoma" pitchFamily="34" charset="0"/>
                <a:cs typeface="Tahoma" pitchFamily="34" charset="0"/>
              </a:rPr>
              <a:t>In Government of A.P. vs. B. </a:t>
            </a:r>
            <a:r>
              <a:rPr lang="en-IN" sz="2350" dirty="0" err="1" smtClean="0">
                <a:latin typeface="Tahoma" pitchFamily="34" charset="0"/>
                <a:ea typeface="Tahoma" pitchFamily="34" charset="0"/>
                <a:cs typeface="Tahoma" pitchFamily="34" charset="0"/>
              </a:rPr>
              <a:t>Satyanarayana</a:t>
            </a:r>
            <a:r>
              <a:rPr lang="en-IN" sz="2350" dirty="0" smtClean="0">
                <a:latin typeface="Tahoma" pitchFamily="34" charset="0"/>
                <a:ea typeface="Tahoma" pitchFamily="34" charset="0"/>
                <a:cs typeface="Tahoma" pitchFamily="34" charset="0"/>
              </a:rPr>
              <a:t> </a:t>
            </a:r>
            <a:r>
              <a:rPr lang="en-IN" sz="2350" dirty="0" err="1" smtClean="0">
                <a:latin typeface="Tahoma" pitchFamily="34" charset="0"/>
                <a:ea typeface="Tahoma" pitchFamily="34" charset="0"/>
                <a:cs typeface="Tahoma" pitchFamily="34" charset="0"/>
              </a:rPr>
              <a:t>Rao</a:t>
            </a:r>
            <a:r>
              <a:rPr lang="en-IN" sz="2350" dirty="0" smtClean="0">
                <a:latin typeface="Tahoma" pitchFamily="34" charset="0"/>
                <a:ea typeface="Tahoma" pitchFamily="34" charset="0"/>
                <a:cs typeface="Tahoma" pitchFamily="34" charset="0"/>
              </a:rPr>
              <a:t>, (2000) 4 SCC 262, the Apex Court observed that the rule of per </a:t>
            </a:r>
            <a:r>
              <a:rPr lang="en-IN" sz="2350" dirty="0" err="1" smtClean="0">
                <a:latin typeface="Tahoma" pitchFamily="34" charset="0"/>
                <a:ea typeface="Tahoma" pitchFamily="34" charset="0"/>
                <a:cs typeface="Tahoma" pitchFamily="34" charset="0"/>
              </a:rPr>
              <a:t>incuriam</a:t>
            </a:r>
            <a:r>
              <a:rPr lang="en-IN" sz="2350" dirty="0" smtClean="0">
                <a:latin typeface="Tahoma" pitchFamily="34" charset="0"/>
                <a:ea typeface="Tahoma" pitchFamily="34" charset="0"/>
                <a:cs typeface="Tahoma" pitchFamily="34" charset="0"/>
              </a:rPr>
              <a:t> can be applied where a court omits to consider a binding precedent of the same court or a superior court rendered on the same issue or where a court omits to consider any statute while deciding that issue. </a:t>
            </a:r>
            <a:endParaRPr lang="en-US" sz="2350" dirty="0" smtClean="0">
              <a:latin typeface="Tahoma" pitchFamily="34" charset="0"/>
              <a:ea typeface="Tahoma" pitchFamily="34" charset="0"/>
              <a:cs typeface="Tahoma" pitchFamily="34" charset="0"/>
            </a:endParaRPr>
          </a:p>
          <a:p>
            <a:pPr>
              <a:spcAft>
                <a:spcPts val="600"/>
              </a:spcAft>
            </a:pPr>
            <a:endParaRPr lang="en-US" sz="2400" dirty="0" smtClean="0">
              <a:latin typeface="Tahoma" pitchFamily="34" charset="0"/>
              <a:ea typeface="Tahoma" pitchFamily="34" charset="0"/>
              <a:cs typeface="Tahoma" pitchFamily="34" charset="0"/>
            </a:endParaRPr>
          </a:p>
          <a:p>
            <a:pPr>
              <a:spcAft>
                <a:spcPts val="600"/>
              </a:spcAft>
            </a:pPr>
            <a:endParaRPr lang="en-US" sz="2400" dirty="0" smtClean="0">
              <a:latin typeface="Tahoma" pitchFamily="34" charset="0"/>
              <a:ea typeface="Tahoma" pitchFamily="34" charset="0"/>
              <a:cs typeface="Tahoma" pitchFamily="34" charset="0"/>
            </a:endParaRPr>
          </a:p>
          <a:p>
            <a:pPr>
              <a:spcAft>
                <a:spcPts val="600"/>
              </a:spcAft>
            </a:pPr>
            <a:endParaRPr lang="en-US" sz="2400" dirty="0" smtClean="0"/>
          </a:p>
          <a:p>
            <a:pPr>
              <a:spcAft>
                <a:spcPts val="600"/>
              </a:spcAft>
            </a:pPr>
            <a:endParaRPr lang="en-US" sz="2400" dirty="0" smtClean="0"/>
          </a:p>
          <a:p>
            <a:pPr lvl="0">
              <a:spcAft>
                <a:spcPts val="600"/>
              </a:spcAft>
            </a:pPr>
            <a:endParaRPr lang="en-US" sz="2280" dirty="0" smtClean="0">
              <a:latin typeface="Tahoma" pitchFamily="34" charset="0"/>
              <a:ea typeface="Tahoma" pitchFamily="34" charset="0"/>
              <a:cs typeface="Tahoma" pitchFamily="34" charset="0"/>
            </a:endParaRPr>
          </a:p>
          <a:p>
            <a:pPr lvl="0">
              <a:spcAft>
                <a:spcPts val="600"/>
              </a:spcAft>
            </a:pPr>
            <a:endParaRPr lang="en-US" sz="2400" dirty="0" smtClean="0">
              <a:latin typeface="Tahoma" pitchFamily="34" charset="0"/>
              <a:ea typeface="Tahoma" pitchFamily="34" charset="0"/>
              <a:cs typeface="Tahoma" pitchFamily="34" charset="0"/>
            </a:endParaRPr>
          </a:p>
          <a:p>
            <a:pPr lvl="0">
              <a:spcAft>
                <a:spcPts val="600"/>
              </a:spcAft>
            </a:pPr>
            <a:endParaRPr lang="en-US" sz="2400" dirty="0" smtClean="0"/>
          </a:p>
          <a:p>
            <a:pPr lvl="0">
              <a:spcAft>
                <a:spcPts val="600"/>
              </a:spcAft>
            </a:pPr>
            <a:endParaRPr lang="en-US" sz="2400" dirty="0" smtClean="0"/>
          </a:p>
          <a:p>
            <a:pPr lvl="0">
              <a:spcAft>
                <a:spcPts val="600"/>
              </a:spcAft>
            </a:pPr>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lvl="0"/>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endParaRPr lang="en-US" sz="1570" dirty="0" smtClean="0">
              <a:latin typeface="Tahoma" pitchFamily="34" charset="0"/>
              <a:ea typeface="Tahoma" pitchFamily="34" charset="0"/>
              <a:cs typeface="Tahoma" pitchFamily="34" charset="0"/>
            </a:endParaRPr>
          </a:p>
          <a:p>
            <a:pPr>
              <a:buNone/>
            </a:pPr>
            <a:endParaRPr lang="en-US" sz="1570" dirty="0" smtClean="0">
              <a:latin typeface="Tahoma" pitchFamily="34" charset="0"/>
              <a:ea typeface="Tahoma" pitchFamily="34" charset="0"/>
              <a:cs typeface="Tahoma" pitchFamily="34" charset="0"/>
            </a:endParaRPr>
          </a:p>
          <a:p>
            <a:endParaRPr lang="en-US" sz="157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34</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latin typeface="+mj-lt"/>
              </a:rPr>
              <a:t>ADVOCATE </a:t>
            </a:r>
            <a:r>
              <a:rPr lang="en-US" b="1" dirty="0" err="1" smtClean="0">
                <a:latin typeface="+mj-lt"/>
              </a:rPr>
              <a:t>Vinay</a:t>
            </a:r>
            <a:r>
              <a:rPr lang="en-US" b="1" dirty="0" smtClean="0">
                <a:latin typeface="+mj-lt"/>
              </a:rPr>
              <a:t> </a:t>
            </a:r>
            <a:r>
              <a:rPr lang="en-US" b="1" dirty="0" err="1" smtClean="0">
                <a:latin typeface="+mj-lt"/>
              </a:rPr>
              <a:t>Shraff</a:t>
            </a:r>
            <a:r>
              <a:rPr lang="en-US" b="1" dirty="0" smtClean="0">
                <a:latin typeface="+mj-lt"/>
              </a:rPr>
              <a:t> </a:t>
            </a:r>
          </a:p>
          <a:p>
            <a:pPr>
              <a:buNone/>
            </a:pPr>
            <a:r>
              <a:rPr lang="en-US" b="1" dirty="0" smtClean="0">
                <a:latin typeface="+mj-lt"/>
              </a:rPr>
              <a:t>LLB, FCA, ACMA, ACS</a:t>
            </a:r>
          </a:p>
          <a:p>
            <a:pPr>
              <a:buNone/>
            </a:pPr>
            <a:r>
              <a:rPr lang="en-US" b="1" dirty="0" smtClean="0">
                <a:latin typeface="+mj-lt"/>
              </a:rPr>
              <a:t>HIGH COURTS, SUPREME COURT</a:t>
            </a:r>
          </a:p>
          <a:p>
            <a:pPr>
              <a:buNone/>
            </a:pPr>
            <a:r>
              <a:rPr lang="en-IN" b="1" dirty="0" smtClean="0">
                <a:latin typeface="+mj-lt"/>
                <a:hlinkClick r:id="rId2"/>
              </a:rPr>
              <a:t>shraff@gmail.com</a:t>
            </a:r>
            <a:r>
              <a:rPr lang="en-IN" b="1" dirty="0" smtClean="0">
                <a:latin typeface="+mj-lt"/>
              </a:rPr>
              <a:t> </a:t>
            </a:r>
          </a:p>
          <a:p>
            <a:pPr>
              <a:buNone/>
            </a:pPr>
            <a:r>
              <a:rPr lang="en-IN" b="1" dirty="0" smtClean="0">
                <a:latin typeface="+mj-lt"/>
              </a:rPr>
              <a:t>Contact – 98300 61359</a:t>
            </a:r>
          </a:p>
          <a:p>
            <a:pPr>
              <a:buNone/>
            </a:pPr>
            <a:r>
              <a:rPr lang="en-US" b="1" dirty="0" smtClean="0">
                <a:latin typeface="+mj-lt"/>
              </a:rPr>
              <a:t>Mumbai, Ahmedabad, </a:t>
            </a:r>
            <a:r>
              <a:rPr lang="en-US" b="1" dirty="0" err="1" smtClean="0">
                <a:latin typeface="+mj-lt"/>
              </a:rPr>
              <a:t>Surat</a:t>
            </a:r>
            <a:r>
              <a:rPr lang="en-US" b="1" dirty="0" smtClean="0">
                <a:latin typeface="+mj-lt"/>
              </a:rPr>
              <a:t>, Kolkata, Delhi</a:t>
            </a:r>
            <a:endParaRPr lang="en-IN" b="1" dirty="0" smtClean="0">
              <a:latin typeface="+mj-lt"/>
            </a:endParaRP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2800" dirty="0" smtClean="0"/>
              <a:t>PRE REQUISITES OF SHOW CAUSE NOTICE</a:t>
            </a:r>
            <a:r>
              <a:rPr lang="en-US" sz="3600" dirty="0" smtClean="0"/>
              <a:t> (SCN)</a:t>
            </a:r>
            <a:endParaRPr lang="en-US" sz="3600" dirty="0"/>
          </a:p>
        </p:txBody>
      </p:sp>
      <p:sp>
        <p:nvSpPr>
          <p:cNvPr id="5" name="Content Placeholder 4"/>
          <p:cNvSpPr>
            <a:spLocks noGrp="1"/>
          </p:cNvSpPr>
          <p:nvPr>
            <p:ph idx="1"/>
          </p:nvPr>
        </p:nvSpPr>
        <p:spPr>
          <a:xfrm>
            <a:off x="0" y="1500174"/>
            <a:ext cx="9144000" cy="5357825"/>
          </a:xfrm>
        </p:spPr>
        <p:txBody>
          <a:bodyPr>
            <a:noAutofit/>
          </a:bodyPr>
          <a:lstStyle/>
          <a:p>
            <a:r>
              <a:rPr lang="en-US" sz="2400" dirty="0" smtClean="0">
                <a:latin typeface="Tahoma" pitchFamily="34" charset="0"/>
                <a:ea typeface="Tahoma" pitchFamily="34" charset="0"/>
                <a:cs typeface="Tahoma" pitchFamily="34" charset="0"/>
              </a:rPr>
              <a:t>Letters either in the form of suggestion or advice or deemed notice cannot be taken note of as SCN for the recovery of demand. Issuance of a SCN in a particular format is a mandatory requirement of law. The law requires the said notice to be issued under a specific provision of law and not as a correspondence or part of an order. The said notice must also indicate the amount demanded and call upon the </a:t>
            </a:r>
            <a:r>
              <a:rPr lang="en-US" sz="2400" dirty="0" err="1" smtClean="0">
                <a:latin typeface="Tahoma" pitchFamily="34" charset="0"/>
                <a:ea typeface="Tahoma" pitchFamily="34" charset="0"/>
                <a:cs typeface="Tahoma" pitchFamily="34" charset="0"/>
              </a:rPr>
              <a:t>assessee</a:t>
            </a:r>
            <a:r>
              <a:rPr lang="en-US" sz="2400" dirty="0" smtClean="0">
                <a:latin typeface="Tahoma" pitchFamily="34" charset="0"/>
                <a:ea typeface="Tahoma" pitchFamily="34" charset="0"/>
                <a:cs typeface="Tahoma" pitchFamily="34" charset="0"/>
              </a:rPr>
              <a:t> to show cause if he has any objection for such demand. The said notice also will have to be served on the </a:t>
            </a:r>
            <a:r>
              <a:rPr lang="en-US" sz="2400" dirty="0" err="1" smtClean="0">
                <a:latin typeface="Tahoma" pitchFamily="34" charset="0"/>
                <a:ea typeface="Tahoma" pitchFamily="34" charset="0"/>
                <a:cs typeface="Tahoma" pitchFamily="34" charset="0"/>
              </a:rPr>
              <a:t>assessee</a:t>
            </a:r>
            <a:r>
              <a:rPr lang="en-US" sz="2400" dirty="0" smtClean="0">
                <a:latin typeface="Tahoma" pitchFamily="34" charset="0"/>
                <a:ea typeface="Tahoma" pitchFamily="34" charset="0"/>
                <a:cs typeface="Tahoma" pitchFamily="34" charset="0"/>
              </a:rPr>
              <a:t> within the said period which is either 6 months or 5 years as the facts demand. Therefore, it will be futile to contend that each and every communication or order could be construed as a show cause notice. </a:t>
            </a:r>
          </a:p>
          <a:p>
            <a:pPr>
              <a:buNone/>
            </a:pPr>
            <a:r>
              <a:rPr lang="en-US" sz="2400" dirty="0" smtClean="0">
                <a:latin typeface="Tahoma" pitchFamily="34" charset="0"/>
                <a:ea typeface="Tahoma" pitchFamily="34" charset="0"/>
                <a:cs typeface="Tahoma" pitchFamily="34" charset="0"/>
              </a:rPr>
              <a:t>	Metal Forgings v. UOI - 2003 (146) E.L.T. 241 (S.C.).</a:t>
            </a:r>
            <a:r>
              <a:rPr lang="en-IN" sz="2400" dirty="0" smtClean="0">
                <a:latin typeface="Tahoma" pitchFamily="34" charset="0"/>
                <a:ea typeface="Tahoma" pitchFamily="34" charset="0"/>
                <a:cs typeface="Tahoma" pitchFamily="34" charset="0"/>
              </a:rPr>
              <a:t> </a:t>
            </a:r>
            <a:r>
              <a:rPr lang="en-US" sz="2400" dirty="0" smtClean="0">
                <a:latin typeface="Tahoma" pitchFamily="34" charset="0"/>
                <a:ea typeface="Tahoma" pitchFamily="34" charset="0"/>
                <a:cs typeface="Tahoma" pitchFamily="34" charset="0"/>
              </a:rPr>
              <a:t> </a:t>
            </a:r>
          </a:p>
          <a:p>
            <a:endParaRPr lang="en-US" sz="24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4</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2800" dirty="0" smtClean="0"/>
              <a:t>PRE REQUISITES OF SHOW CAUSE NOTICE</a:t>
            </a:r>
            <a:r>
              <a:rPr lang="en-US" sz="3600" dirty="0" smtClean="0"/>
              <a:t> (SCN)</a:t>
            </a: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a:spcAft>
                <a:spcPts val="600"/>
              </a:spcAft>
            </a:pPr>
            <a:r>
              <a:rPr lang="en-US" sz="2150" dirty="0" smtClean="0">
                <a:latin typeface="Tahoma" pitchFamily="34" charset="0"/>
                <a:ea typeface="Tahoma" pitchFamily="34" charset="0"/>
                <a:cs typeface="Tahoma" pitchFamily="34" charset="0"/>
              </a:rPr>
              <a:t>The Supreme Court in CCE v. </a:t>
            </a:r>
            <a:r>
              <a:rPr lang="en-US" sz="2150" dirty="0" err="1" smtClean="0">
                <a:latin typeface="Tahoma" pitchFamily="34" charset="0"/>
                <a:ea typeface="Tahoma" pitchFamily="34" charset="0"/>
                <a:cs typeface="Tahoma" pitchFamily="34" charset="0"/>
              </a:rPr>
              <a:t>Brindavan</a:t>
            </a:r>
            <a:r>
              <a:rPr lang="en-US" sz="2150" dirty="0" smtClean="0">
                <a:latin typeface="Tahoma" pitchFamily="34" charset="0"/>
                <a:ea typeface="Tahoma" pitchFamily="34" charset="0"/>
                <a:cs typeface="Tahoma" pitchFamily="34" charset="0"/>
              </a:rPr>
              <a:t> Beverages - 2007 (213) E.L.T. 487 (S.C.) observed “SCN is foundation on which Department has to build its case. If allegations in SCN are not specific and on the contrary vague, lack details and/or unintelligible, it is sufficient to hold that the notice is not given proper opportunity to meet allegations of SCN.”</a:t>
            </a:r>
          </a:p>
          <a:p>
            <a:pPr>
              <a:spcAft>
                <a:spcPts val="600"/>
              </a:spcAft>
            </a:pPr>
            <a:r>
              <a:rPr lang="en-US" sz="2150" dirty="0" smtClean="0">
                <a:latin typeface="Tahoma" pitchFamily="34" charset="0"/>
                <a:ea typeface="Tahoma" pitchFamily="34" charset="0"/>
                <a:cs typeface="Tahoma" pitchFamily="34" charset="0"/>
              </a:rPr>
              <a:t>Hon’ble Supreme Court in case of East India Commercial Co. Ltd, Calcutta </a:t>
            </a:r>
            <a:r>
              <a:rPr lang="en-US" sz="2150" dirty="0" err="1" smtClean="0">
                <a:latin typeface="Tahoma" pitchFamily="34" charset="0"/>
                <a:ea typeface="Tahoma" pitchFamily="34" charset="0"/>
                <a:cs typeface="Tahoma" pitchFamily="34" charset="0"/>
              </a:rPr>
              <a:t>vs</a:t>
            </a:r>
            <a:r>
              <a:rPr lang="en-US" sz="2150" dirty="0" smtClean="0">
                <a:latin typeface="Tahoma" pitchFamily="34" charset="0"/>
                <a:ea typeface="Tahoma" pitchFamily="34" charset="0"/>
                <a:cs typeface="Tahoma" pitchFamily="34" charset="0"/>
              </a:rPr>
              <a:t> Collector of Customs, Calcutta [1983 (13) E.L.T. 1342 (S.C.)] has held that whether the statute provides for notice or not, it is incumbent upon the quasi-judicial authority to issue a notice, otherwise, principles of natural justice are necessarily violated.</a:t>
            </a:r>
          </a:p>
          <a:p>
            <a:pPr>
              <a:spcAft>
                <a:spcPts val="600"/>
              </a:spcAft>
            </a:pPr>
            <a:r>
              <a:rPr lang="en-US" sz="2150" dirty="0" smtClean="0">
                <a:latin typeface="Tahoma" pitchFamily="34" charset="0"/>
                <a:ea typeface="Tahoma" pitchFamily="34" charset="0"/>
                <a:cs typeface="Tahoma" pitchFamily="34" charset="0"/>
              </a:rPr>
              <a:t>Even if the party has agreed to pay the duty during investigation stage, yet the adjudication of SCN (i.e. service of SCN, receiving reply to SCN, grant of reasonable opportunity of personal hearing and passing of adjudication order is must) - </a:t>
            </a:r>
            <a:r>
              <a:rPr lang="en-US" sz="2150" dirty="0" err="1" smtClean="0">
                <a:latin typeface="Tahoma" pitchFamily="34" charset="0"/>
                <a:ea typeface="Tahoma" pitchFamily="34" charset="0"/>
                <a:cs typeface="Tahoma" pitchFamily="34" charset="0"/>
              </a:rPr>
              <a:t>Balaji</a:t>
            </a:r>
            <a:r>
              <a:rPr lang="en-US" sz="2150" dirty="0" smtClean="0">
                <a:latin typeface="Tahoma" pitchFamily="34" charset="0"/>
                <a:ea typeface="Tahoma" pitchFamily="34" charset="0"/>
                <a:cs typeface="Tahoma" pitchFamily="34" charset="0"/>
              </a:rPr>
              <a:t> Vegetables v. CCE - 1999 (108) E.L.T. 802(Tribunal).</a:t>
            </a:r>
          </a:p>
          <a:p>
            <a:endParaRPr lang="en-US" sz="24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5</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b="1" dirty="0" smtClean="0">
                <a:latin typeface="Tahoma" pitchFamily="34" charset="0"/>
                <a:ea typeface="Tahoma" pitchFamily="34" charset="0"/>
                <a:cs typeface="Tahoma" pitchFamily="34" charset="0"/>
              </a:rPr>
              <a:t>WRIT REMEDIES –AT THE STAGE OF SHOW CAUSE NOTICE  </a:t>
            </a:r>
            <a:endParaRPr lang="en-US" sz="24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fontScale="92500" lnSpcReduction="20000"/>
          </a:bodyPr>
          <a:lstStyle/>
          <a:p>
            <a:pPr marL="628650" indent="-266700">
              <a:spcAft>
                <a:spcPts val="600"/>
              </a:spcAft>
              <a:buFont typeface="Wingdings" pitchFamily="2" charset="2"/>
              <a:buChar char="Ø"/>
            </a:pPr>
            <a:r>
              <a:rPr lang="en-US" sz="2400" dirty="0" smtClean="0">
                <a:latin typeface="Tahoma" pitchFamily="34" charset="0"/>
                <a:ea typeface="Tahoma" pitchFamily="34" charset="0"/>
                <a:cs typeface="Tahoma" pitchFamily="34" charset="0"/>
              </a:rPr>
              <a:t>When the show cause notice is without jurisdiction;</a:t>
            </a:r>
          </a:p>
          <a:p>
            <a:pPr marL="628650" indent="-266700">
              <a:spcAft>
                <a:spcPts val="600"/>
              </a:spcAft>
              <a:buFont typeface="Wingdings" pitchFamily="2" charset="2"/>
              <a:buChar char="Ø"/>
            </a:pPr>
            <a:r>
              <a:rPr lang="en-US" sz="2400" dirty="0" smtClean="0">
                <a:latin typeface="Tahoma" pitchFamily="34" charset="0"/>
                <a:ea typeface="Tahoma" pitchFamily="34" charset="0"/>
                <a:cs typeface="Tahoma" pitchFamily="34" charset="0"/>
              </a:rPr>
              <a:t>When the the </a:t>
            </a:r>
            <a:r>
              <a:rPr lang="en-US" sz="2400" i="1" dirty="0" err="1" smtClean="0">
                <a:latin typeface="Tahoma" pitchFamily="34" charset="0"/>
                <a:ea typeface="Tahoma" pitchFamily="34" charset="0"/>
                <a:cs typeface="Tahoma" pitchFamily="34" charset="0"/>
              </a:rPr>
              <a:t>vires</a:t>
            </a:r>
            <a:r>
              <a:rPr lang="en-US" sz="2400" dirty="0" smtClean="0">
                <a:latin typeface="Tahoma" pitchFamily="34" charset="0"/>
                <a:ea typeface="Tahoma" pitchFamily="34" charset="0"/>
                <a:cs typeface="Tahoma" pitchFamily="34" charset="0"/>
              </a:rPr>
              <a:t> of an Act is required to be challenged; </a:t>
            </a:r>
          </a:p>
          <a:p>
            <a:pPr marL="628650" indent="-266700">
              <a:spcAft>
                <a:spcPts val="600"/>
              </a:spcAft>
              <a:buFont typeface="Wingdings" pitchFamily="2" charset="2"/>
              <a:buChar char="Ø"/>
            </a:pPr>
            <a:r>
              <a:rPr lang="en-US" sz="2400" dirty="0" smtClean="0">
                <a:latin typeface="Tahoma" pitchFamily="34" charset="0"/>
                <a:ea typeface="Tahoma" pitchFamily="34" charset="0"/>
                <a:cs typeface="Tahoma" pitchFamily="34" charset="0"/>
              </a:rPr>
              <a:t>When there is violation of the principles of natural justice. </a:t>
            </a:r>
          </a:p>
          <a:p>
            <a:pPr>
              <a:spcAft>
                <a:spcPts val="600"/>
              </a:spcAft>
            </a:pPr>
            <a:r>
              <a:rPr lang="en-US" sz="2400" dirty="0" smtClean="0">
                <a:latin typeface="Tahoma" pitchFamily="34" charset="0"/>
                <a:ea typeface="Tahoma" pitchFamily="34" charset="0"/>
                <a:cs typeface="Tahoma" pitchFamily="34" charset="0"/>
              </a:rPr>
              <a:t>Oryx Fisheries Pvt. Ltd. v. Union of India — </a:t>
            </a:r>
            <a:r>
              <a:rPr lang="en-US" sz="2400" u="sng" dirty="0" smtClean="0">
                <a:latin typeface="Tahoma" pitchFamily="34" charset="0"/>
                <a:ea typeface="Tahoma" pitchFamily="34" charset="0"/>
                <a:cs typeface="Tahoma" pitchFamily="34" charset="0"/>
              </a:rPr>
              <a:t>2011 (266) E.L.T. 422</a:t>
            </a:r>
            <a:r>
              <a:rPr lang="en-US" sz="2400" dirty="0" smtClean="0">
                <a:latin typeface="Tahoma" pitchFamily="34" charset="0"/>
                <a:ea typeface="Tahoma" pitchFamily="34" charset="0"/>
                <a:cs typeface="Tahoma" pitchFamily="34" charset="0"/>
              </a:rPr>
              <a:t> (S.C.) - If on a reasonable reading of a show-cause notice a person of ordinary prudence gets the feeling that his reply to the show cause notice will be an empty ceremony and he will merely knock his head against the impenetrable wall of prejudged opinion, such a show cause notice does not commence a fair procedure especially when it is issued in a quasi-judicial proceeding under a statutory regulation which promises to give the person proceeded against a reasonable opportunity of </a:t>
            </a:r>
            <a:r>
              <a:rPr lang="en-US" sz="2400" dirty="0" err="1" smtClean="0">
                <a:latin typeface="Tahoma" pitchFamily="34" charset="0"/>
                <a:ea typeface="Tahoma" pitchFamily="34" charset="0"/>
                <a:cs typeface="Tahoma" pitchFamily="34" charset="0"/>
              </a:rPr>
              <a:t>defence</a:t>
            </a:r>
            <a:r>
              <a:rPr lang="en-US" sz="2400" dirty="0" smtClean="0">
                <a:latin typeface="Tahoma" pitchFamily="34" charset="0"/>
                <a:ea typeface="Tahoma" pitchFamily="34" charset="0"/>
                <a:cs typeface="Tahoma" pitchFamily="34" charset="0"/>
              </a:rPr>
              <a:t>.</a:t>
            </a:r>
          </a:p>
          <a:p>
            <a:pPr>
              <a:spcAft>
                <a:spcPts val="600"/>
              </a:spcAft>
            </a:pPr>
            <a:r>
              <a:rPr lang="en-IN" sz="2400" dirty="0" smtClean="0">
                <a:latin typeface="Tahoma" pitchFamily="34" charset="0"/>
                <a:ea typeface="Tahoma" pitchFamily="34" charset="0"/>
                <a:cs typeface="Tahoma" pitchFamily="34" charset="0"/>
              </a:rPr>
              <a:t>Hon’ble Calcutta High Court held in </a:t>
            </a:r>
            <a:r>
              <a:rPr lang="en-US" sz="2400" dirty="0" smtClean="0">
                <a:latin typeface="Tahoma" pitchFamily="34" charset="0"/>
                <a:ea typeface="Tahoma" pitchFamily="34" charset="0"/>
                <a:cs typeface="Tahoma" pitchFamily="34" charset="0"/>
              </a:rPr>
              <a:t>Eastern Traders Vs UOI -  2019 (365) E.L.T. 224 (Cal.) that Statement in notice that, “it is established beyond any shadow of doubt to that the ‘Noticee’ was engaged in systematic fraud to defraud the Government” -shows that adjudicating authority was acting with closed mind and it vitiated entire proceedings. </a:t>
            </a:r>
          </a:p>
          <a:p>
            <a:endParaRPr lang="en-US" sz="1600" dirty="0" smtClean="0"/>
          </a:p>
          <a:p>
            <a:endParaRPr lang="en-US" sz="1600" dirty="0" smtClean="0"/>
          </a:p>
          <a:p>
            <a:endParaRPr lang="en-US" sz="1600" dirty="0" smtClean="0"/>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6</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400" dirty="0" smtClean="0"/>
              <a:t>PRE-SHOW CAUSE NOTICE CONSULTATION</a:t>
            </a:r>
            <a:endParaRPr lang="en-US" sz="2400" b="1" dirty="0">
              <a:latin typeface="Tahoma" pitchFamily="34" charset="0"/>
              <a:ea typeface="Tahoma" pitchFamily="34" charset="0"/>
              <a:cs typeface="Tahoma" pitchFamily="34" charset="0"/>
            </a:endParaRPr>
          </a:p>
        </p:txBody>
      </p:sp>
      <p:sp>
        <p:nvSpPr>
          <p:cNvPr id="5" name="Content Placeholder 4"/>
          <p:cNvSpPr>
            <a:spLocks noGrp="1"/>
          </p:cNvSpPr>
          <p:nvPr>
            <p:ph idx="1"/>
          </p:nvPr>
        </p:nvSpPr>
        <p:spPr>
          <a:xfrm>
            <a:off x="0" y="1500174"/>
            <a:ext cx="9144000" cy="5357825"/>
          </a:xfrm>
        </p:spPr>
        <p:txBody>
          <a:bodyPr>
            <a:normAutofit fontScale="92500" lnSpcReduction="10000"/>
          </a:bodyPr>
          <a:lstStyle/>
          <a:p>
            <a:pPr marL="628650" indent="-266700">
              <a:spcAft>
                <a:spcPts val="600"/>
              </a:spcAft>
              <a:buFont typeface="Wingdings" pitchFamily="2" charset="2"/>
              <a:buChar char="Ø"/>
            </a:pPr>
            <a:r>
              <a:rPr lang="en-US" sz="2400" dirty="0" smtClean="0">
                <a:latin typeface="Tahoma" pitchFamily="34" charset="0"/>
                <a:ea typeface="Tahoma" pitchFamily="34" charset="0"/>
                <a:cs typeface="Tahoma" pitchFamily="34" charset="0"/>
              </a:rPr>
              <a:t>“Pre-show cause notice consultation with </a:t>
            </a:r>
            <a:r>
              <a:rPr lang="en-US" sz="2400" dirty="0" err="1" smtClean="0">
                <a:latin typeface="Tahoma" pitchFamily="34" charset="0"/>
                <a:ea typeface="Tahoma" pitchFamily="34" charset="0"/>
                <a:cs typeface="Tahoma" pitchFamily="34" charset="0"/>
              </a:rPr>
              <a:t>assessee</a:t>
            </a:r>
            <a:r>
              <a:rPr lang="en-US" sz="2400" dirty="0" smtClean="0">
                <a:latin typeface="Tahoma" pitchFamily="34" charset="0"/>
                <a:ea typeface="Tahoma" pitchFamily="34" charset="0"/>
                <a:cs typeface="Tahoma" pitchFamily="34" charset="0"/>
              </a:rPr>
              <a:t>, prior to issuance of SCN in case of demands of duty is above Rupees 50 </a:t>
            </a:r>
            <a:r>
              <a:rPr lang="en-US" sz="2400" dirty="0" err="1" smtClean="0">
                <a:latin typeface="Tahoma" pitchFamily="34" charset="0"/>
                <a:ea typeface="Tahoma" pitchFamily="34" charset="0"/>
                <a:cs typeface="Tahoma" pitchFamily="34" charset="0"/>
              </a:rPr>
              <a:t>Lakhs</a:t>
            </a:r>
            <a:r>
              <a:rPr lang="en-US" sz="2400" dirty="0" smtClean="0">
                <a:latin typeface="Tahoma" pitchFamily="34" charset="0"/>
                <a:ea typeface="Tahoma" pitchFamily="34" charset="0"/>
                <a:cs typeface="Tahoma" pitchFamily="34" charset="0"/>
              </a:rPr>
              <a:t> (except for preventive/offence related SCN’s), is mandatory and shall be done by the Show Cause Notice issuing authority” - </a:t>
            </a:r>
            <a:r>
              <a:rPr lang="pt-BR" sz="2400" dirty="0" smtClean="0">
                <a:latin typeface="Tahoma" pitchFamily="34" charset="0"/>
                <a:ea typeface="Tahoma" pitchFamily="34" charset="0"/>
                <a:cs typeface="Tahoma" pitchFamily="34" charset="0"/>
              </a:rPr>
              <a:t>C.B.I. &amp; C. Circular No. 1076/02/2020-CX., dated 19-11-2020 reiterated Master Circular No. 1053/02/2017-CX., dated 10-3-2017.</a:t>
            </a:r>
          </a:p>
          <a:p>
            <a:pPr marL="628650" indent="-266700">
              <a:spcAft>
                <a:spcPts val="600"/>
              </a:spcAft>
              <a:buFont typeface="Wingdings" pitchFamily="2" charset="2"/>
              <a:buChar char="Ø"/>
            </a:pPr>
            <a:r>
              <a:rPr lang="en-US" sz="2400" dirty="0" smtClean="0">
                <a:latin typeface="Tahoma" pitchFamily="34" charset="0"/>
                <a:ea typeface="Tahoma" pitchFamily="34" charset="0"/>
                <a:cs typeface="Tahoma" pitchFamily="34" charset="0"/>
              </a:rPr>
              <a:t>Hon’ble Delhi High Court in the case of Amadeus India Pvt. Ltd. vs. Pr. </a:t>
            </a:r>
            <a:r>
              <a:rPr lang="en-US" sz="2400" dirty="0" err="1" smtClean="0">
                <a:latin typeface="Tahoma" pitchFamily="34" charset="0"/>
                <a:ea typeface="Tahoma" pitchFamily="34" charset="0"/>
                <a:cs typeface="Tahoma" pitchFamily="34" charset="0"/>
              </a:rPr>
              <a:t>Commr</a:t>
            </a:r>
            <a:r>
              <a:rPr lang="en-US" sz="2400" dirty="0" smtClean="0">
                <a:latin typeface="Tahoma" pitchFamily="34" charset="0"/>
                <a:ea typeface="Tahoma" pitchFamily="34" charset="0"/>
                <a:cs typeface="Tahoma" pitchFamily="34" charset="0"/>
              </a:rPr>
              <a:t>. of C. Ex., S.T. &amp; Central Tax - 2019 (25) GSTL 486 (Del.) had set aside the SCN issued without pre consultation being contrary to aforesaid circular and relegated the parties to the stage prior to issuance of impugned SCN. </a:t>
            </a:r>
          </a:p>
          <a:p>
            <a:pPr marL="628650" indent="-266700">
              <a:spcAft>
                <a:spcPts val="600"/>
              </a:spcAft>
              <a:buFont typeface="Wingdings" pitchFamily="2" charset="2"/>
              <a:buChar char="Ø"/>
            </a:pPr>
            <a:r>
              <a:rPr lang="en-US" sz="2400" dirty="0" smtClean="0">
                <a:latin typeface="Tahoma" pitchFamily="34" charset="0"/>
                <a:ea typeface="Tahoma" pitchFamily="34" charset="0"/>
                <a:cs typeface="Tahoma" pitchFamily="34" charset="0"/>
              </a:rPr>
              <a:t>Hon’ble Madras High Court in the case of Hitachi Power Europe GMBH Versus C.B.I. &amp; C. - </a:t>
            </a:r>
            <a:r>
              <a:rPr lang="da-DK" sz="2400" dirty="0" smtClean="0">
                <a:latin typeface="Tahoma" pitchFamily="34" charset="0"/>
                <a:ea typeface="Tahoma" pitchFamily="34" charset="0"/>
                <a:cs typeface="Tahoma" pitchFamily="34" charset="0"/>
              </a:rPr>
              <a:t>2019 (27) G.S.T.L. 12 (Mad.) had also </a:t>
            </a:r>
            <a:r>
              <a:rPr lang="en-US" sz="2400" dirty="0" smtClean="0">
                <a:latin typeface="Tahoma" pitchFamily="34" charset="0"/>
                <a:ea typeface="Tahoma" pitchFamily="34" charset="0"/>
                <a:cs typeface="Tahoma" pitchFamily="34" charset="0"/>
              </a:rPr>
              <a:t>set aside the SCN issued without pre consultation holding that pre-notice consultations mandatory in view of C.B.I. &amp; C. circulars on said issue. </a:t>
            </a:r>
          </a:p>
          <a:p>
            <a:endParaRPr lang="en-US" sz="1600" dirty="0" smtClean="0"/>
          </a:p>
          <a:p>
            <a:endParaRPr lang="en-US" sz="158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a:p>
            <a:endParaRPr lang="en-US"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z="1570">
                <a:solidFill>
                  <a:schemeClr val="bg1"/>
                </a:solidFill>
                <a:latin typeface="Tahoma" pitchFamily="34" charset="0"/>
                <a:ea typeface="Tahoma" pitchFamily="34" charset="0"/>
                <a:cs typeface="Tahoma" pitchFamily="34" charset="0"/>
              </a:rPr>
              <a:pPr>
                <a:spcBef>
                  <a:spcPct val="0"/>
                </a:spcBef>
                <a:buClrTx/>
                <a:buSzTx/>
                <a:buFontTx/>
                <a:buNone/>
              </a:pPr>
              <a:t>7</a:t>
            </a:fld>
            <a:endParaRPr lang="en-IN" altLang="en-US" sz="1570">
              <a:solidFill>
                <a:schemeClr val="bg1"/>
              </a:solidFill>
              <a:latin typeface="Tahoma" pitchFamily="34" charset="0"/>
              <a:ea typeface="Tahoma" pitchFamily="34" charset="0"/>
              <a:cs typeface="Tahoma" pitchFamily="34" charset="0"/>
            </a:endParaRPr>
          </a:p>
        </p:txBody>
      </p:sp>
      <p:sp>
        <p:nvSpPr>
          <p:cNvPr id="8" name="Content Placeholder 2"/>
          <p:cNvSpPr txBox="1">
            <a:spLocks/>
          </p:cNvSpPr>
          <p:nvPr/>
        </p:nvSpPr>
        <p:spPr>
          <a:xfrm>
            <a:off x="179512" y="1500174"/>
            <a:ext cx="8964488"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55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57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404965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2800" dirty="0" smtClean="0">
                <a:latin typeface="Tahoma" pitchFamily="34" charset="0"/>
                <a:ea typeface="Tahoma" pitchFamily="34" charset="0"/>
                <a:cs typeface="Tahoma" pitchFamily="34" charset="0"/>
              </a:rPr>
              <a:t>DRAFTING REPLY TO THE SHOW CAUSE NOTICE</a:t>
            </a: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a:spcAft>
                <a:spcPts val="600"/>
              </a:spcAft>
            </a:pPr>
            <a:r>
              <a:rPr lang="en-IN" sz="2400" dirty="0" smtClean="0">
                <a:latin typeface="Tahoma" pitchFamily="34" charset="0"/>
                <a:ea typeface="Tahoma" pitchFamily="34" charset="0"/>
                <a:cs typeface="Tahoma" pitchFamily="34" charset="0"/>
              </a:rPr>
              <a:t>First step is to have complete control over the facts of the case. </a:t>
            </a:r>
            <a:r>
              <a:rPr lang="en-US" sz="2400" dirty="0" smtClean="0">
                <a:latin typeface="Tahoma" pitchFamily="34" charset="0"/>
                <a:ea typeface="Tahoma" pitchFamily="34" charset="0"/>
                <a:cs typeface="Tahoma" pitchFamily="34" charset="0"/>
              </a:rPr>
              <a:t>A SCN may be based on audit or  scrutiny of return  or intelligence by anti-evasion etc. </a:t>
            </a:r>
          </a:p>
          <a:p>
            <a:pPr>
              <a:spcAft>
                <a:spcPts val="600"/>
              </a:spcAft>
            </a:pPr>
            <a:r>
              <a:rPr lang="en-US" sz="2400" dirty="0" smtClean="0">
                <a:latin typeface="Tahoma" pitchFamily="34" charset="0"/>
                <a:ea typeface="Tahoma" pitchFamily="34" charset="0"/>
                <a:cs typeface="Tahoma" pitchFamily="34" charset="0"/>
              </a:rPr>
              <a:t>Obtain complete set of correspondence between the client and department in connection with the SCN. </a:t>
            </a:r>
          </a:p>
          <a:p>
            <a:pPr>
              <a:spcAft>
                <a:spcPts val="600"/>
              </a:spcAft>
            </a:pPr>
            <a:r>
              <a:rPr lang="en-US" sz="2400" dirty="0" smtClean="0">
                <a:latin typeface="Tahoma" pitchFamily="34" charset="0"/>
                <a:ea typeface="Tahoma" pitchFamily="34" charset="0"/>
                <a:cs typeface="Tahoma" pitchFamily="34" charset="0"/>
              </a:rPr>
              <a:t>Check whether all documents relied upon has been served by the Department. If the relied upon documents are not provided along with SCN, request for the same.</a:t>
            </a:r>
          </a:p>
          <a:p>
            <a:pPr>
              <a:spcAft>
                <a:spcPts val="600"/>
              </a:spcAft>
            </a:pPr>
            <a:r>
              <a:rPr lang="en-US" sz="2400" dirty="0" smtClean="0">
                <a:latin typeface="Tahoma" pitchFamily="34" charset="0"/>
                <a:ea typeface="Tahoma" pitchFamily="34" charset="0"/>
                <a:cs typeface="Tahoma" pitchFamily="34" charset="0"/>
              </a:rPr>
              <a:t>Request for cross examination if demand is based on third party statement. </a:t>
            </a:r>
            <a:endParaRPr lang="en-US" sz="2400" dirty="0" smtClean="0">
              <a:latin typeface="Tahoma" pitchFamily="34" charset="0"/>
              <a:ea typeface="Tahoma" pitchFamily="34" charset="0"/>
              <a:cs typeface="Tahoma" pitchFamily="34" charset="0"/>
            </a:endParaRPr>
          </a:p>
          <a:p>
            <a:pPr>
              <a:spcAft>
                <a:spcPts val="600"/>
              </a:spcAft>
            </a:pPr>
            <a:r>
              <a:rPr lang="en-US" sz="2400" dirty="0" smtClean="0">
                <a:latin typeface="Tahoma" pitchFamily="34" charset="0"/>
                <a:ea typeface="Tahoma" pitchFamily="34" charset="0"/>
                <a:cs typeface="Tahoma" pitchFamily="34" charset="0"/>
              </a:rPr>
              <a:t>List down all the provisions of the law in respect of which the contraventions are alleged in the SCN. </a:t>
            </a:r>
            <a:r>
              <a:rPr lang="en-IN" sz="2400" dirty="0" smtClean="0">
                <a:latin typeface="Tahoma" pitchFamily="34" charset="0"/>
                <a:ea typeface="Tahoma" pitchFamily="34" charset="0"/>
                <a:cs typeface="Tahoma" pitchFamily="34" charset="0"/>
              </a:rPr>
              <a:t> </a:t>
            </a:r>
            <a:endParaRPr lang="en-US" sz="2400" dirty="0" smtClean="0">
              <a:latin typeface="Tahoma" pitchFamily="34" charset="0"/>
              <a:ea typeface="Tahoma" pitchFamily="34" charset="0"/>
              <a:cs typeface="Tahoma" pitchFamily="34" charset="0"/>
            </a:endParaRPr>
          </a:p>
          <a:p>
            <a:endParaRPr lang="en-US" sz="24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8</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chor="t">
            <a:noAutofit/>
          </a:bodyPr>
          <a:lstStyle/>
          <a:p>
            <a:pPr algn="ctr"/>
            <a:r>
              <a:rPr lang="en-US" sz="3600" dirty="0" smtClean="0">
                <a:latin typeface="Tahoma" pitchFamily="34" charset="0"/>
                <a:ea typeface="Tahoma" pitchFamily="34" charset="0"/>
                <a:cs typeface="Tahoma" pitchFamily="34" charset="0"/>
              </a:rPr>
              <a:t>DRAFTING REPLY TO THE SHOW CAUSE NOTICE</a:t>
            </a:r>
            <a:br>
              <a:rPr lang="en-US" sz="3600" dirty="0" smtClean="0">
                <a:latin typeface="Tahoma" pitchFamily="34" charset="0"/>
                <a:ea typeface="Tahoma" pitchFamily="34" charset="0"/>
                <a:cs typeface="Tahoma" pitchFamily="34" charset="0"/>
              </a:rPr>
            </a:br>
            <a:r>
              <a:rPr lang="en-US" sz="3600" dirty="0" smtClean="0"/>
              <a:t/>
            </a:r>
            <a:br>
              <a:rPr lang="en-US" sz="3600" dirty="0" smtClean="0"/>
            </a:br>
            <a:endParaRPr lang="en-US" sz="3600" dirty="0"/>
          </a:p>
        </p:txBody>
      </p:sp>
      <p:sp>
        <p:nvSpPr>
          <p:cNvPr id="5" name="Content Placeholder 4"/>
          <p:cNvSpPr>
            <a:spLocks noGrp="1"/>
          </p:cNvSpPr>
          <p:nvPr>
            <p:ph idx="1"/>
          </p:nvPr>
        </p:nvSpPr>
        <p:spPr>
          <a:xfrm>
            <a:off x="0" y="1500174"/>
            <a:ext cx="9144000" cy="5357825"/>
          </a:xfrm>
        </p:spPr>
        <p:txBody>
          <a:bodyPr>
            <a:noAutofit/>
          </a:bodyPr>
          <a:lstStyle/>
          <a:p>
            <a:pPr lvl="0">
              <a:spcAft>
                <a:spcPts val="600"/>
              </a:spcAft>
            </a:pPr>
            <a:r>
              <a:rPr lang="en-US" sz="2200" b="1" dirty="0" smtClean="0">
                <a:latin typeface="Tahoma" pitchFamily="34" charset="0"/>
                <a:ea typeface="Tahoma" pitchFamily="34" charset="0"/>
                <a:cs typeface="Tahoma" pitchFamily="34" charset="0"/>
              </a:rPr>
              <a:t>Background</a:t>
            </a:r>
            <a:endParaRPr lang="en-US" sz="2200" dirty="0" smtClean="0">
              <a:latin typeface="Tahoma" pitchFamily="34" charset="0"/>
              <a:ea typeface="Tahoma" pitchFamily="34" charset="0"/>
              <a:cs typeface="Tahoma" pitchFamily="34" charset="0"/>
            </a:endParaRPr>
          </a:p>
          <a:p>
            <a:pPr lvl="0">
              <a:spcAft>
                <a:spcPts val="600"/>
              </a:spcAft>
            </a:pPr>
            <a:r>
              <a:rPr lang="en-US" sz="2200" dirty="0" smtClean="0">
                <a:latin typeface="Tahoma" pitchFamily="34" charset="0"/>
                <a:ea typeface="Tahoma" pitchFamily="34" charset="0"/>
                <a:cs typeface="Tahoma" pitchFamily="34" charset="0"/>
              </a:rPr>
              <a:t>Give a brief background of the </a:t>
            </a:r>
            <a:r>
              <a:rPr lang="en-US" sz="2200" dirty="0" err="1" smtClean="0">
                <a:latin typeface="Tahoma" pitchFamily="34" charset="0"/>
                <a:ea typeface="Tahoma" pitchFamily="34" charset="0"/>
                <a:cs typeface="Tahoma" pitchFamily="34" charset="0"/>
              </a:rPr>
              <a:t>assessee</a:t>
            </a:r>
            <a:r>
              <a:rPr lang="en-US" sz="2200" dirty="0" smtClean="0">
                <a:latin typeface="Tahoma" pitchFamily="34" charset="0"/>
                <a:ea typeface="Tahoma" pitchFamily="34" charset="0"/>
                <a:cs typeface="Tahoma" pitchFamily="34" charset="0"/>
              </a:rPr>
              <a:t>.</a:t>
            </a:r>
          </a:p>
          <a:p>
            <a:pPr lvl="0">
              <a:spcAft>
                <a:spcPts val="600"/>
              </a:spcAft>
            </a:pPr>
            <a:r>
              <a:rPr lang="en-US" sz="2200" dirty="0" smtClean="0">
                <a:latin typeface="Tahoma" pitchFamily="34" charset="0"/>
                <a:ea typeface="Tahoma" pitchFamily="34" charset="0"/>
                <a:cs typeface="Tahoma" pitchFamily="34" charset="0"/>
              </a:rPr>
              <a:t>State the background (audit or investigation etc.) leading to the issue of present show cause </a:t>
            </a:r>
            <a:r>
              <a:rPr lang="en-US" sz="2200" dirty="0" smtClean="0">
                <a:latin typeface="Tahoma" pitchFamily="34" charset="0"/>
                <a:ea typeface="Tahoma" pitchFamily="34" charset="0"/>
                <a:cs typeface="Tahoma" pitchFamily="34" charset="0"/>
              </a:rPr>
              <a:t>notice i.e. revenue’s case</a:t>
            </a:r>
            <a:endParaRPr lang="en-US" sz="2200" dirty="0" smtClean="0">
              <a:latin typeface="Tahoma" pitchFamily="34" charset="0"/>
              <a:ea typeface="Tahoma" pitchFamily="34" charset="0"/>
              <a:cs typeface="Tahoma" pitchFamily="34" charset="0"/>
            </a:endParaRPr>
          </a:p>
          <a:p>
            <a:pPr lvl="0">
              <a:spcAft>
                <a:spcPts val="600"/>
              </a:spcAft>
            </a:pPr>
            <a:r>
              <a:rPr lang="en-US" sz="2200" dirty="0" smtClean="0">
                <a:latin typeface="Tahoma" pitchFamily="34" charset="0"/>
                <a:ea typeface="Tahoma" pitchFamily="34" charset="0"/>
                <a:cs typeface="Tahoma" pitchFamily="34" charset="0"/>
              </a:rPr>
              <a:t>Amounts </a:t>
            </a:r>
            <a:r>
              <a:rPr lang="en-US" sz="2200" dirty="0" smtClean="0">
                <a:latin typeface="Tahoma" pitchFamily="34" charset="0"/>
                <a:ea typeface="Tahoma" pitchFamily="34" charset="0"/>
                <a:cs typeface="Tahoma" pitchFamily="34" charset="0"/>
              </a:rPr>
              <a:t>proposed to be demanded in the SCN along with period and relevant provisions.</a:t>
            </a:r>
          </a:p>
          <a:p>
            <a:pPr lvl="0">
              <a:spcAft>
                <a:spcPts val="600"/>
              </a:spcAft>
            </a:pPr>
            <a:r>
              <a:rPr lang="en-US" sz="2200" b="1" dirty="0" smtClean="0">
                <a:latin typeface="Tahoma" pitchFamily="34" charset="0"/>
                <a:ea typeface="Tahoma" pitchFamily="34" charset="0"/>
                <a:cs typeface="Tahoma" pitchFamily="34" charset="0"/>
              </a:rPr>
              <a:t>Reply</a:t>
            </a:r>
            <a:endParaRPr lang="en-US" sz="2200" dirty="0" smtClean="0">
              <a:latin typeface="Tahoma" pitchFamily="34" charset="0"/>
              <a:ea typeface="Tahoma" pitchFamily="34" charset="0"/>
              <a:cs typeface="Tahoma" pitchFamily="34" charset="0"/>
            </a:endParaRPr>
          </a:p>
          <a:p>
            <a:pPr lvl="0">
              <a:spcAft>
                <a:spcPts val="600"/>
              </a:spcAft>
            </a:pPr>
            <a:r>
              <a:rPr lang="en-US" sz="2200" dirty="0" smtClean="0">
                <a:latin typeface="Tahoma" pitchFamily="34" charset="0"/>
                <a:ea typeface="Tahoma" pitchFamily="34" charset="0"/>
                <a:cs typeface="Tahoma" pitchFamily="34" charset="0"/>
              </a:rPr>
              <a:t>In case where the facts are in dispute- narrate the facts, provide documentary evidence to support the actual facts as against the facts assumed by the Department</a:t>
            </a:r>
            <a:r>
              <a:rPr lang="en-US" sz="2200" dirty="0" smtClean="0">
                <a:latin typeface="Tahoma" pitchFamily="34" charset="0"/>
                <a:ea typeface="Tahoma" pitchFamily="34" charset="0"/>
                <a:cs typeface="Tahoma" pitchFamily="34" charset="0"/>
              </a:rPr>
              <a:t>.</a:t>
            </a:r>
          </a:p>
          <a:p>
            <a:pPr>
              <a:spcAft>
                <a:spcPts val="600"/>
              </a:spcAft>
            </a:pPr>
            <a:r>
              <a:rPr lang="en-US" sz="2200" dirty="0" smtClean="0">
                <a:latin typeface="Tahoma" pitchFamily="34" charset="0"/>
                <a:ea typeface="Tahoma" pitchFamily="34" charset="0"/>
                <a:cs typeface="Tahoma" pitchFamily="34" charset="0"/>
              </a:rPr>
              <a:t>In case where the issue relates to interpretation of provisions, state the client’s interpretation supported by circulars, decisions and other relevant material. When the issue involves interpretation, penal provisions cannot be invoked. </a:t>
            </a:r>
          </a:p>
          <a:p>
            <a:pPr lvl="0"/>
            <a:endParaRPr lang="en-US" sz="2300" dirty="0" smtClean="0">
              <a:latin typeface="Tahoma" pitchFamily="34" charset="0"/>
              <a:ea typeface="Tahoma" pitchFamily="34" charset="0"/>
              <a:cs typeface="Tahoma" pitchFamily="34" charset="0"/>
            </a:endParaRPr>
          </a:p>
          <a:p>
            <a:pPr lvl="0">
              <a:buNone/>
            </a:pPr>
            <a:endParaRPr lang="en-US" sz="1600" dirty="0" smtClean="0">
              <a:latin typeface="Tahoma" pitchFamily="34" charset="0"/>
              <a:ea typeface="Tahoma" pitchFamily="34" charset="0"/>
              <a:cs typeface="Tahoma" pitchFamily="34" charset="0"/>
            </a:endParaRPr>
          </a:p>
          <a:p>
            <a:pPr lvl="0"/>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pPr>
              <a:buNone/>
            </a:pPr>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9</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smtClean="0">
              <a:latin typeface="Tahoma" pitchFamily="34" charset="0"/>
              <a:ea typeface="Tahoma" pitchFamily="34" charset="0"/>
              <a:cs typeface="Tahoma" pitchFamily="34" charset="0"/>
            </a:endParaRPr>
          </a:p>
          <a:p>
            <a:pPr lvl="0" algn="l">
              <a:buFont typeface="Wingdings" pitchFamily="2" charset="2"/>
              <a:buChar char="v"/>
            </a:pPr>
            <a:endParaRPr lang="en-US" sz="1600" dirty="0" smtClean="0"/>
          </a:p>
          <a:p>
            <a:pPr lvl="0" algn="l">
              <a:buFont typeface="Wingdings" pitchFamily="2" charset="2"/>
              <a:buChar char="v"/>
            </a:pPr>
            <a:endParaRPr lang="en-US" sz="157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l">
              <a:buFont typeface="Wingdings" pitchFamily="2" charset="2"/>
              <a:buChar char="v"/>
            </a:pPr>
            <a:endParaRPr lang="en-US" sz="1600" dirty="0" smtClean="0"/>
          </a:p>
          <a:p>
            <a:pPr algn="l">
              <a:buFont typeface="Wingdings" pitchFamily="2" charset="2"/>
              <a:buChar char="v"/>
            </a:pPr>
            <a:endParaRPr lang="en-US" sz="1600" dirty="0" smtClean="0">
              <a:latin typeface="Tahoma" pitchFamily="34" charset="0"/>
              <a:ea typeface="Tahoma" pitchFamily="34" charset="0"/>
              <a:cs typeface="Tahoma" pitchFamily="34" charset="0"/>
            </a:endParaRPr>
          </a:p>
          <a:p>
            <a:pPr algn="just"/>
            <a:endParaRPr lang="en-US" sz="3600" dirty="0" smtClean="0">
              <a:latin typeface="Times New Roman" panose="02020603050405020304" pitchFamily="18" charset="0"/>
              <a:cs typeface="Times New Roman" panose="02020603050405020304" pitchFamily="18" charset="0"/>
            </a:endParaRPr>
          </a:p>
          <a:p>
            <a:pPr algn="just"/>
            <a:endParaRPr lang="en-US" sz="2500" dirty="0" smtClean="0">
              <a:latin typeface="Times New Roman" panose="02020603050405020304" pitchFamily="18" charset="0"/>
              <a:cs typeface="Times New Roman" panose="02020603050405020304" pitchFamily="18" charset="0"/>
            </a:endParaRPr>
          </a:p>
          <a:p>
            <a:pPr algn="just"/>
            <a:endParaRPr lang="en-US" sz="3600" dirty="0" smtClean="0"/>
          </a:p>
        </p:txBody>
      </p:sp>
    </p:spTree>
    <p:extLst>
      <p:ext uri="{BB962C8B-B14F-4D97-AF65-F5344CB8AC3E}">
        <p14:creationId xmlns="" xmlns:p14="http://schemas.microsoft.com/office/powerpoint/2010/main" val="25202330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5673</TotalTime>
  <Words>5130</Words>
  <Application>Microsoft Office PowerPoint</Application>
  <PresentationFormat>On-screen Show (4:3)</PresentationFormat>
  <Paragraphs>847</Paragraphs>
  <Slides>35</Slides>
  <Notes>34</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Module</vt:lpstr>
      <vt:lpstr>Slide 1</vt:lpstr>
      <vt:lpstr>PRE REQUISITES OF SHOW CAUSE NOTICE (SCN)</vt:lpstr>
      <vt:lpstr>PRE REQUISITES OF SHOW CAUSE NOTICE</vt:lpstr>
      <vt:lpstr>PRE REQUISITES OF SHOW CAUSE NOTICE (SCN)</vt:lpstr>
      <vt:lpstr>PRE REQUISITES OF SHOW CAUSE NOTICE (SCN)</vt:lpstr>
      <vt:lpstr>WRIT REMEDIES –AT THE STAGE OF SHOW CAUSE NOTICE  </vt:lpstr>
      <vt:lpstr>PRE-SHOW CAUSE NOTICE CONSULTATION</vt:lpstr>
      <vt:lpstr>DRAFTING REPLY TO THE SHOW CAUSE NOTICE</vt:lpstr>
      <vt:lpstr>DRAFTING REPLY TO THE SHOW CAUSE NOTICE  </vt:lpstr>
      <vt:lpstr>DRAFTING REPLY TO THE SHOW CAUSE NOTICE  </vt:lpstr>
      <vt:lpstr>DO’S &amp; DON’TS    </vt:lpstr>
      <vt:lpstr>DO’S &amp; DON’TS    </vt:lpstr>
      <vt:lpstr>DUTIES/POWERS OF ADJUDICATING AUTHORITY    </vt:lpstr>
      <vt:lpstr>REPRESENTATION     </vt:lpstr>
      <vt:lpstr>REPRESENTATION     </vt:lpstr>
      <vt:lpstr>Law of precedents and Judicial Discipline     </vt:lpstr>
      <vt:lpstr>Law of precedents and Judicial Discipline     </vt:lpstr>
      <vt:lpstr>Law of precedents and Judicial Discipline     </vt:lpstr>
      <vt:lpstr>Law of precedents and Judicial Discipline     </vt:lpstr>
      <vt:lpstr>Law of precedents and Judicial Discipline     </vt:lpstr>
      <vt:lpstr>Law of precedents and Judicial Discipline     </vt:lpstr>
      <vt:lpstr>Law of precedents and Judicial Discipline     </vt:lpstr>
      <vt:lpstr>THE DOCTRINE OF MERGER    </vt:lpstr>
      <vt:lpstr>THE DOCTRINE OF MERGER    </vt:lpstr>
      <vt:lpstr>THE DOCTRINE OF MERGER    </vt:lpstr>
      <vt:lpstr>THE DOCTRINE OF MERGER    </vt:lpstr>
      <vt:lpstr>THE DOCTRINE OF MERGER    </vt:lpstr>
      <vt:lpstr>RATIO DECIDENDI     </vt:lpstr>
      <vt:lpstr>RATIO DECIDENDI     </vt:lpstr>
      <vt:lpstr>STARE DECISIS    </vt:lpstr>
      <vt:lpstr>RES JUDICATA    </vt:lpstr>
      <vt:lpstr>OBITER DICTA    </vt:lpstr>
      <vt:lpstr>EXCEPTIONS TO THE BINDING AUTHORITY OF PRECEDENTS    </vt:lpstr>
      <vt:lpstr>EXCEPTIONS TO THE BINDING AUTHORITY OF PRECEDENTS    </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TAX CREDIT</dc:title>
  <dc:creator>Vinay Kumar Shraff</dc:creator>
  <cp:lastModifiedBy>VINAY</cp:lastModifiedBy>
  <cp:revision>351</cp:revision>
  <dcterms:created xsi:type="dcterms:W3CDTF">2017-09-15T12:27:52Z</dcterms:created>
  <dcterms:modified xsi:type="dcterms:W3CDTF">2021-05-15T07:23:09Z</dcterms:modified>
</cp:coreProperties>
</file>